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DEB50C-3AD8-45DD-8BCF-34CD41B41F3F}">
  <a:tblStyle styleId="{1DDEB50C-3AD8-45DD-8BCF-34CD41B41F3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8c9856197_1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8c9856197_1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d531d7bd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d531d7bd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d76a05f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d76a05f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d531d7bd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d531d7bd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bd531d7bd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bd531d7bd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bd531d7bd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bd531d7bd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d531d7bd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d531d7bd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d531d7bd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bd531d7bd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bd531d7bd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bd531d7bd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bd531d7bd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bd531d7bd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bd531d7bd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bd531d7bd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8c985619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8c985619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d531d7bd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d531d7bd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bd531d7bd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bd531d7bd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bd531d7bd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bd531d7bd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d531d7bd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d531d7bd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bd531d7bd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bd531d7bd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bd531d7bd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bd531d7bd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bd531d7bd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bd531d7bd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d531d7bd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bd531d7bd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d531d7bd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d531d7bd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bd531d7bd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bd531d7bd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8c9856197_1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8c9856197_1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bd531d7bd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bd531d7bd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bd531d7bd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bd531d7bd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d531d7bd9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d531d7bd9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c03c7303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c03c7303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c03c73038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c03c73038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03c73038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03c73038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c03c7303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c03c7303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c03c73038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c03c73038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c03c73038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c03c73038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c03c73038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c03c73038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8c9856197_1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8c9856197_1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c03c73038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c03c73038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c03c73038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c03c73038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c03c73038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c03c73038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03c7303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c03c7303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c03c73038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c03c73038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e61c37b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e61c37b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c03c73038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c03c73038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8c9856197_1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8c9856197_1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8c9856197_1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8c9856197_1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8c9856197_1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8c9856197_1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8c9856197_1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8c9856197_1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c9856197_1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c9856197_1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c9856197_1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c9856197_1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8c985619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8c985619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8c9856197_1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8c9856197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8c9856197_1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8c9856197_1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8c9856197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8c9856197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8c9856197_1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8c9856197_1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8c9856197_1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8c9856197_1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8e61c37b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8e61c37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8e61c37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8e61c37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e61c37b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e61c37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8e61c37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8e61c37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8c9856197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8c9856197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8c985619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8c985619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e61c37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e61c37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e61c37b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e61c37b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8e61c37b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8e61c37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8e61c37b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8e61c37b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8e61c37b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8e61c37b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e61c37b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e61c37b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8e61c37b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8e61c37b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8c9856197_1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8c9856197_1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e61c37b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e61c37b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8e61c37b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8e61c37b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8c985619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8c985619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98a7390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98a739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98a7390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98a7390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bc82a0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bc82a0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98a7390d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98a7390d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98a7390d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98a7390d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98a7390d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b98a7390d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98a7390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98a7390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98a7390d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98a7390d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98a7390d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98a7390d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98a7390d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98a7390d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b8c9856197_1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b8c9856197_1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98a7390d1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98a7390d1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98a7390d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98a7390d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98a7390d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98a7390d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98a7390d1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98a7390d1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98a7390d1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98a7390d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98a7390d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98a7390d1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98a7390d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98a7390d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98a7390d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98a7390d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98a7390d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98a7390d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98a7390d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98a7390d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8c9856197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8c9856197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98a7390d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98a7390d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98a7390d1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98a7390d1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98a7390d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98a7390d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98a7390d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98a7390d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98a7390d1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98a7390d1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98a7390d1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98a7390d1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98a7390d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b98a7390d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bc82a04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bc82a04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bc82a041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bc82a04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bc82a04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bc82a04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8c9856197_1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8c9856197_1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bc82a041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bc82a041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bc82a041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bc82a041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bbc82a041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bbc82a041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bc82a041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bc82a041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bc82a041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bc82a041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bc82a041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bbc82a041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bc82a041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bc82a041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bc82a041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bc82a041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bc82a041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bc82a041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bc82a0410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bc82a0410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8c9856197_1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b8c9856197_1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bbc82a0410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bbc82a0410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bc82a0410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bc82a041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bbc82a0410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bbc82a0410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bc82a0410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bc82a0410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bc82a0410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bc82a0410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bc82a0410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bc82a0410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bbc82a041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bbc82a041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d531d7b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d531d7b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d531d7bd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bd531d7bd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d531d7b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d531d7b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8c9856197_1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8c9856197_1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d531d7b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d531d7b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bd531d7b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bd531d7b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d531d7bd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d531d7bd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bd531d7bd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bd531d7bd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bd531d7bd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bd531d7bd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d531d7bd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d531d7bd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d531d7b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bd531d7b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d531d7bd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d531d7bd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bd531d7bd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bd531d7bd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d531d7bd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d531d7bd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8.png"/><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vrudas/spring-framework-examples/tree/main/example-00-hello" TargetMode="Externa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github.com/vrudas/spring-framework-examples/tree/main/example-13-inmemory-security" TargetMode="Externa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hyperlink" Target="https://github.com/vrudas/spring-framework-examples/tree/main/example-14-jdbc-auth-security" TargetMode="Externa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github.com/vrudas/spring-framework-examples/tree/main/example-15-user-flow-security" TargetMode="External"/><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github.com/vrudas/spring-framework-examples/tree/main/example-16-custom-auth-provider" TargetMode="Externa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github.com/vrudas/spring-framework-examples/tree/main/example-17-authorization" TargetMode="External"/><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github.com/vrudas/spring-framework-examples/tree/main/example-18-method-security" TargetMode="External"/><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hyperlink" Target="https://github.com/vrudas/spring-framework-examples/tree/main/example-19-remember-me" TargetMode="Externa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github.com/vrudas/spring-framework-examples/tree/main/example-20-oauth" TargetMode="External"/><Relationship Id="rId4" Type="http://schemas.openxmlformats.org/officeDocument/2006/relationships/image" Target="../media/image2.png"/><Relationship Id="rId5" Type="http://schemas.openxmlformats.org/officeDocument/2006/relationships/image" Target="../media/image5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github.com/vrudas/spring-framework-examples/tree/main/example-21-jwt" TargetMode="External"/><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github.com/murraco/spring-boot-jw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vrudas/spring-framework-examples/tree/main/example-01-bean-factory"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vrudas/spring-framework-examples/tree/main/example-02-bean-definition"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vrudas/spring-framework-examples/tree/main/example-03-bean-scope"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vrudas/spring-framework-examples/tree/main/example-04-bean-lifecycle"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ithub.com/vrudas/spring-framework-examples/tree/main/example-05-dependency-injectio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vrudas/spring-framework-examples/tree/main/example-06-annotation-config"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vrudas/spring-framework-examples/tree/main/example-07-java-config"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pring.io/projects"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github.com/vrudas/spring-framework-examples/tree/main/example-08-properties" TargetMode="Externa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github.com/vrudas/spring-framework-examples/tree/main/example-09-dispatcher-servlet" TargetMode="Externa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spring.io/spring-framework/docs/current/spring-framework-reference/core.html" TargetMode="External"/><Relationship Id="rId4" Type="http://schemas.openxmlformats.org/officeDocument/2006/relationships/hyperlink" Target="https://docs.spring.io/spring-framework/docs/current/spring-framework-reference/testing.html" TargetMode="External"/><Relationship Id="rId9" Type="http://schemas.openxmlformats.org/officeDocument/2006/relationships/hyperlink" Target="https://docs.spring.io/spring-framework/docs/current/spring-framework-reference/languages.html" TargetMode="External"/><Relationship Id="rId5" Type="http://schemas.openxmlformats.org/officeDocument/2006/relationships/hyperlink" Target="https://docs.spring.io/spring-framework/docs/current/spring-framework-reference/data-access.html" TargetMode="External"/><Relationship Id="rId6" Type="http://schemas.openxmlformats.org/officeDocument/2006/relationships/hyperlink" Target="https://docs.spring.io/spring/docs/current/spring-framework-reference/web.html" TargetMode="External"/><Relationship Id="rId7" Type="http://schemas.openxmlformats.org/officeDocument/2006/relationships/hyperlink" Target="https://docs.spring.io/spring/docs/current/spring-framework-reference/web-reactive.html" TargetMode="External"/><Relationship Id="rId8" Type="http://schemas.openxmlformats.org/officeDocument/2006/relationships/hyperlink" Target="https://docs.spring.io/spring-framework/docs/current/spring-framework-reference/integration.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www.thymeleaf.org/doc/tutorials/3.0/usingthymeleaf.html" TargetMode="External"/><Relationship Id="rId4" Type="http://schemas.openxmlformats.org/officeDocument/2006/relationships/hyperlink" Target="https://www.baeldung.com/thymeleaf-in-spring-mv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github.com/vrudas/spring-framework-examples/tree/main/example-10-spring-mvc" TargetMode="Externa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start.spring.io/"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vrudas/spring-framework-examples/tree/main/example-11-spring-boot" TargetMode="Externa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github.com/vrudas/spring-framework-examples/tree/main/notes-app" TargetMode="Externa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github.com/vrudas/spring-framework-examples/blob/main/notes-app/src/main/java/io/sfe/notesapp/web/common/LoggerInterceptor.java" TargetMode="Externa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github.com/vrudas/spring-framework-examples/blob/main/notes-app/src/main/java/io/sfe/notesapp/web/common/ControllerExceptionHandler.java" TargetMode="Externa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github.com/vrudas/spring-framework-examples/blob/main/notes-app/src/test/java/io/sfe/notesapp/TestPropertySourcesTest.java" TargetMode="Externa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vrudas/spring-framework-examples/blob/main/notes-app/src/test/java/io/sfe/notesapp/domain/note/NoteServiceContextConfigurationTest.java" TargetMode="Externa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github.com/vrudas/spring-framework-examples/blob/main/notes-app/src/test/java/io/sfe/notesapp/storage/note/NoteTableSchemaTest.java" TargetMode="Externa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github.com/vrudas/spring-framework-examples/blob/main/notes-app/src/test/java/io/sfe/notesapp/storage/note/NoteJdbcTemplateRepositoryTest.java"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github.com/vrudas/spring-framework-examples/blob/main/notes-app/src/test/java/io/sfe/notesapp/storage/note/NoteRepositoryTest.java" TargetMode="Externa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github.com/vrudas/spring-framework-examples/blob/main/notes-app/src/test/java/io/sfe/notesapp/web/IndexControllerTest.java" TargetMode="Externa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github.com/vrudas/spring-framework-examples/blob/main/notes-app/src/test/java/io/sfe/notesapp/web/note/NoteControllerTest.java" TargetMode="Externa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ithub.com/vrudas/spring-framework-examples/blob/main/notes-app/src/test/java/io/sfe/notesapp/domain/note/NoteServiceIntegrationTest.java" TargetMode="Externa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github.com/vrudas/spring-framework-examples/blob/main/notes-app/src/test/java/io/sfe/notesapp/web/note/NoteControllerIntegrationTest.java" TargetMode="Externa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github.com/vrudas/spring-framework-examples/tree/main/example-12-boot-security" TargetMode="Externa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en.wikipedia.org/wiki/Cross-site_request_forgery" TargetMode="External"/><Relationship Id="rId4" Type="http://schemas.openxmlformats.org/officeDocument/2006/relationships/hyperlink" Target="https://en.wikipedia.org/wiki/Session_fixation" TargetMode="External"/><Relationship Id="rId5" Type="http://schemas.openxmlformats.org/officeDocument/2006/relationships/hyperlink" Target="https://en.wikipedia.org/wiki/HTTP_Strict_Transport_Security" TargetMode="External"/><Relationship Id="rId6" Type="http://schemas.openxmlformats.org/officeDocument/2006/relationships/hyperlink" Target="https://msdn.microsoft.com/en-us/library/ie/gg622941(v=vs.85).aspx" TargetMode="External"/><Relationship Id="rId7" Type="http://schemas.openxmlformats.org/officeDocument/2006/relationships/hyperlink" Target="https://msdn.microsoft.com/en-us/library/dd565647(v=vs.85).aspx" TargetMode="External"/><Relationship Id="rId8" Type="http://schemas.openxmlformats.org/officeDocument/2006/relationships/hyperlink" Target="https://en.wikipedia.org/wiki/Clickjack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docs.spring.io/spring-security/site/docs/current/reference/html5/#servlet-security-filter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Spring Framework</a:t>
            </a:r>
            <a:endParaRPr/>
          </a:p>
        </p:txBody>
      </p:sp>
      <p:pic>
        <p:nvPicPr>
          <p:cNvPr id="55" name="Google Shape;55;p13"/>
          <p:cNvPicPr preferRelativeResize="0"/>
          <p:nvPr/>
        </p:nvPicPr>
        <p:blipFill>
          <a:blip r:embed="rId3">
            <a:alphaModFix/>
          </a:blip>
          <a:stretch>
            <a:fillRect/>
          </a:stretch>
        </p:blipFill>
        <p:spPr>
          <a:xfrm>
            <a:off x="6256163" y="1563400"/>
            <a:ext cx="1544225" cy="1544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AOP</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Spring' </a:t>
            </a:r>
            <a:r>
              <a:rPr lang="ru">
                <a:solidFill>
                  <a:srgbClr val="4A86E8"/>
                </a:solidFill>
              </a:rPr>
              <a:t>AOP</a:t>
            </a:r>
            <a:r>
              <a:rPr lang="ru"/>
              <a:t> module provides an AOP Alliance-compliant aspect-oriented programming implementation allowing you to define, for example, method-interceptors and pointcuts to cleanly decouple code that implements functionality that should be separated. </a:t>
            </a:r>
            <a:endParaRPr/>
          </a:p>
          <a:p>
            <a:pPr indent="-342900" lvl="0" marL="457200" rtl="0" algn="l">
              <a:spcBef>
                <a:spcPts val="0"/>
              </a:spcBef>
              <a:spcAft>
                <a:spcPts val="0"/>
              </a:spcAft>
              <a:buSzPts val="1800"/>
              <a:buChar char="●"/>
            </a:pPr>
            <a:r>
              <a:rPr lang="ru"/>
              <a:t>The separate </a:t>
            </a:r>
            <a:r>
              <a:rPr lang="ru">
                <a:solidFill>
                  <a:srgbClr val="4A86E8"/>
                </a:solidFill>
              </a:rPr>
              <a:t>Aspects</a:t>
            </a:r>
            <a:r>
              <a:rPr lang="ru"/>
              <a:t> module provides integration with AspectJ.</a:t>
            </a:r>
            <a:endParaRPr/>
          </a:p>
          <a:p>
            <a:pPr indent="0" lvl="0" marL="0" rtl="0" algn="l">
              <a:spcBef>
                <a:spcPts val="1200"/>
              </a:spcBef>
              <a:spcAft>
                <a:spcPts val="1200"/>
              </a:spcAft>
              <a:buNone/>
            </a:pPr>
            <a:r>
              <a:t/>
            </a:r>
            <a:endParaRPr/>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vs Authorization - The problem?</a:t>
            </a:r>
            <a:endParaRPr/>
          </a:p>
        </p:txBody>
      </p:sp>
      <p:sp>
        <p:nvSpPr>
          <p:cNvPr id="784" name="Google Shape;784;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785" name="Google Shape;785;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12800"/>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vs Authorization - The problem?</a:t>
            </a:r>
            <a:endParaRPr/>
          </a:p>
        </p:txBody>
      </p:sp>
      <p:sp>
        <p:nvSpPr>
          <p:cNvPr id="791" name="Google Shape;791;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92" name="Google Shape;792;p113"/>
          <p:cNvPicPr preferRelativeResize="0"/>
          <p:nvPr/>
        </p:nvPicPr>
        <p:blipFill>
          <a:blip r:embed="rId3">
            <a:alphaModFix/>
          </a:blip>
          <a:stretch>
            <a:fillRect/>
          </a:stretch>
        </p:blipFill>
        <p:spPr>
          <a:xfrm>
            <a:off x="1175575" y="1017725"/>
            <a:ext cx="6792845" cy="38209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 Architecture Components</a:t>
            </a:r>
            <a:endParaRPr/>
          </a:p>
        </p:txBody>
      </p:sp>
      <p:sp>
        <p:nvSpPr>
          <p:cNvPr id="798" name="Google Shape;798;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SecurityContextHolder</a:t>
            </a:r>
            <a:r>
              <a:rPr lang="ru"/>
              <a:t> - The </a:t>
            </a:r>
            <a:r>
              <a:rPr lang="ru">
                <a:solidFill>
                  <a:schemeClr val="accent4"/>
                </a:solidFill>
              </a:rPr>
              <a:t>SecurityContextHolder</a:t>
            </a:r>
            <a:r>
              <a:rPr lang="ru"/>
              <a:t> is where Spring Security stores the details of who is authenticated.</a:t>
            </a:r>
            <a:endParaRPr/>
          </a:p>
          <a:p>
            <a:pPr indent="-342900" lvl="0" marL="457200" rtl="0" algn="l">
              <a:spcBef>
                <a:spcPts val="0"/>
              </a:spcBef>
              <a:spcAft>
                <a:spcPts val="0"/>
              </a:spcAft>
              <a:buSzPts val="1800"/>
              <a:buChar char="●"/>
            </a:pPr>
            <a:r>
              <a:rPr lang="ru">
                <a:solidFill>
                  <a:srgbClr val="4A86E8"/>
                </a:solidFill>
              </a:rPr>
              <a:t>SecurityContext</a:t>
            </a:r>
            <a:r>
              <a:rPr lang="ru"/>
              <a:t> - is obtained from the </a:t>
            </a:r>
            <a:r>
              <a:rPr lang="ru">
                <a:solidFill>
                  <a:schemeClr val="accent4"/>
                </a:solidFill>
              </a:rPr>
              <a:t>SecurityContextHolder</a:t>
            </a:r>
            <a:r>
              <a:rPr lang="ru"/>
              <a:t> and contains the </a:t>
            </a:r>
            <a:r>
              <a:rPr lang="ru">
                <a:solidFill>
                  <a:schemeClr val="accent4"/>
                </a:solidFill>
              </a:rPr>
              <a:t>Authentication</a:t>
            </a:r>
            <a:r>
              <a:rPr lang="ru"/>
              <a:t> of the currently authenticated user.</a:t>
            </a:r>
            <a:endParaRPr/>
          </a:p>
          <a:p>
            <a:pPr indent="-342900" lvl="0" marL="457200" rtl="0" algn="l">
              <a:spcBef>
                <a:spcPts val="0"/>
              </a:spcBef>
              <a:spcAft>
                <a:spcPts val="0"/>
              </a:spcAft>
              <a:buSzPts val="1800"/>
              <a:buChar char="●"/>
            </a:pPr>
            <a:r>
              <a:rPr lang="ru">
                <a:solidFill>
                  <a:srgbClr val="4A86E8"/>
                </a:solidFill>
              </a:rPr>
              <a:t>Authentication</a:t>
            </a:r>
            <a:r>
              <a:rPr lang="ru"/>
              <a:t> - Can be the input to </a:t>
            </a:r>
            <a:r>
              <a:rPr lang="ru">
                <a:solidFill>
                  <a:schemeClr val="accent4"/>
                </a:solidFill>
              </a:rPr>
              <a:t>AuthenticationManager</a:t>
            </a:r>
            <a:r>
              <a:rPr lang="ru"/>
              <a:t> to provide the credentials a user has provided to authenticate or the current user from the </a:t>
            </a:r>
            <a:r>
              <a:rPr lang="ru">
                <a:solidFill>
                  <a:schemeClr val="accent4"/>
                </a:solidFill>
              </a:rPr>
              <a:t>SecurityContext</a:t>
            </a:r>
            <a:r>
              <a:rPr lang="ru"/>
              <a:t>.</a:t>
            </a:r>
            <a:endParaRPr/>
          </a:p>
          <a:p>
            <a:pPr indent="-342900" lvl="0" marL="457200" rtl="0" algn="l">
              <a:spcBef>
                <a:spcPts val="0"/>
              </a:spcBef>
              <a:spcAft>
                <a:spcPts val="0"/>
              </a:spcAft>
              <a:buSzPts val="1800"/>
              <a:buChar char="●"/>
            </a:pPr>
            <a:r>
              <a:rPr lang="ru">
                <a:solidFill>
                  <a:srgbClr val="4A86E8"/>
                </a:solidFill>
              </a:rPr>
              <a:t>GrantedAuthority</a:t>
            </a:r>
            <a:r>
              <a:rPr lang="ru"/>
              <a:t> - An authority that is granted to the principal on the </a:t>
            </a:r>
            <a:r>
              <a:rPr lang="ru">
                <a:solidFill>
                  <a:schemeClr val="accent4"/>
                </a:solidFill>
              </a:rPr>
              <a:t>Authentication</a:t>
            </a:r>
            <a:r>
              <a:rPr lang="ru"/>
              <a:t> (i.e. roles, scopes, etc.)</a:t>
            </a:r>
            <a:endParaRPr/>
          </a:p>
        </p:txBody>
      </p:sp>
      <p:sp>
        <p:nvSpPr>
          <p:cNvPr id="799" name="Google Shape;799;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 Architecture Components</a:t>
            </a:r>
            <a:endParaRPr/>
          </a:p>
        </p:txBody>
      </p:sp>
      <p:sp>
        <p:nvSpPr>
          <p:cNvPr id="805" name="Google Shape;805;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50000"/>
              </a:lnSpc>
              <a:spcBef>
                <a:spcPts val="0"/>
              </a:spcBef>
              <a:spcAft>
                <a:spcPts val="0"/>
              </a:spcAft>
              <a:buSzPct val="100000"/>
              <a:buChar char="●"/>
            </a:pPr>
            <a:r>
              <a:rPr lang="ru">
                <a:solidFill>
                  <a:srgbClr val="4A86E8"/>
                </a:solidFill>
              </a:rPr>
              <a:t>AuthenticationManager</a:t>
            </a:r>
            <a:r>
              <a:rPr lang="ru"/>
              <a:t> - the API that defines how Spring Security’s Filters perform authentication.</a:t>
            </a:r>
            <a:endParaRPr/>
          </a:p>
          <a:p>
            <a:pPr indent="-334327" lvl="0" marL="457200" rtl="0" algn="l">
              <a:lnSpc>
                <a:spcPct val="150000"/>
              </a:lnSpc>
              <a:spcBef>
                <a:spcPts val="0"/>
              </a:spcBef>
              <a:spcAft>
                <a:spcPts val="0"/>
              </a:spcAft>
              <a:buSzPct val="100000"/>
              <a:buChar char="●"/>
            </a:pPr>
            <a:r>
              <a:rPr lang="ru">
                <a:solidFill>
                  <a:srgbClr val="4A86E8"/>
                </a:solidFill>
              </a:rPr>
              <a:t>ProviderManager</a:t>
            </a:r>
            <a:r>
              <a:rPr lang="ru"/>
              <a:t> - the most common implementation of </a:t>
            </a:r>
            <a:r>
              <a:rPr lang="ru">
                <a:solidFill>
                  <a:schemeClr val="accent4"/>
                </a:solidFill>
              </a:rPr>
              <a:t>AuthenticationManager</a:t>
            </a:r>
            <a:r>
              <a:rPr lang="ru"/>
              <a:t>.</a:t>
            </a:r>
            <a:endParaRPr/>
          </a:p>
          <a:p>
            <a:pPr indent="-334327" lvl="0" marL="457200" rtl="0" algn="l">
              <a:lnSpc>
                <a:spcPct val="150000"/>
              </a:lnSpc>
              <a:spcBef>
                <a:spcPts val="0"/>
              </a:spcBef>
              <a:spcAft>
                <a:spcPts val="0"/>
              </a:spcAft>
              <a:buSzPct val="100000"/>
              <a:buChar char="●"/>
            </a:pPr>
            <a:r>
              <a:rPr lang="ru">
                <a:solidFill>
                  <a:srgbClr val="4A86E8"/>
                </a:solidFill>
              </a:rPr>
              <a:t>AuthenticationProvider</a:t>
            </a:r>
            <a:r>
              <a:rPr lang="ru"/>
              <a:t> - used by </a:t>
            </a:r>
            <a:r>
              <a:rPr lang="ru">
                <a:solidFill>
                  <a:schemeClr val="accent4"/>
                </a:solidFill>
              </a:rPr>
              <a:t>ProviderManager</a:t>
            </a:r>
            <a:r>
              <a:rPr lang="ru"/>
              <a:t> to perform a specific type of </a:t>
            </a:r>
            <a:r>
              <a:rPr lang="ru">
                <a:solidFill>
                  <a:schemeClr val="accent4"/>
                </a:solidFill>
              </a:rPr>
              <a:t>authentication</a:t>
            </a:r>
            <a:r>
              <a:rPr lang="ru"/>
              <a:t>.</a:t>
            </a:r>
            <a:endParaRPr/>
          </a:p>
          <a:p>
            <a:pPr indent="-334327" lvl="0" marL="457200" rtl="0" algn="l">
              <a:lnSpc>
                <a:spcPct val="150000"/>
              </a:lnSpc>
              <a:spcBef>
                <a:spcPts val="0"/>
              </a:spcBef>
              <a:spcAft>
                <a:spcPts val="0"/>
              </a:spcAft>
              <a:buSzPct val="100000"/>
              <a:buChar char="●"/>
            </a:pPr>
            <a:r>
              <a:rPr lang="ru">
                <a:solidFill>
                  <a:srgbClr val="4A86E8"/>
                </a:solidFill>
              </a:rPr>
              <a:t>AuthenticationEntryPoint</a:t>
            </a:r>
            <a:r>
              <a:rPr lang="ru"/>
              <a:t> - used for requesting credentials from a client (i.e. redirecting to a login page, sending a </a:t>
            </a:r>
            <a:r>
              <a:rPr lang="ru">
                <a:solidFill>
                  <a:schemeClr val="accent4"/>
                </a:solidFill>
              </a:rPr>
              <a:t>WWW-Authenticate</a:t>
            </a:r>
            <a:r>
              <a:rPr lang="ru"/>
              <a:t> response, etc.)</a:t>
            </a:r>
            <a:endParaRPr/>
          </a:p>
          <a:p>
            <a:pPr indent="-334327" lvl="0" marL="457200" rtl="0" algn="l">
              <a:lnSpc>
                <a:spcPct val="150000"/>
              </a:lnSpc>
              <a:spcBef>
                <a:spcPts val="0"/>
              </a:spcBef>
              <a:spcAft>
                <a:spcPts val="0"/>
              </a:spcAft>
              <a:buSzPct val="100000"/>
              <a:buChar char="●"/>
            </a:pPr>
            <a:r>
              <a:rPr lang="ru">
                <a:solidFill>
                  <a:srgbClr val="4A86E8"/>
                </a:solidFill>
              </a:rPr>
              <a:t>AbstractAuthenticationProcessingFilter</a:t>
            </a:r>
            <a:r>
              <a:rPr lang="ru"/>
              <a:t> - a base Filter used for authentication. This also gives a good idea of the high level flow of authentication and how pieces work together.</a:t>
            </a:r>
            <a:endParaRPr/>
          </a:p>
        </p:txBody>
      </p:sp>
      <p:sp>
        <p:nvSpPr>
          <p:cNvPr id="806" name="Google Shape;806;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Mechanisms</a:t>
            </a:r>
            <a:endParaRPr/>
          </a:p>
        </p:txBody>
      </p:sp>
      <p:sp>
        <p:nvSpPr>
          <p:cNvPr id="812" name="Google Shape;812;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Username and Password</a:t>
            </a:r>
            <a:r>
              <a:rPr lang="ru"/>
              <a:t> - how to authenticate with a username/password</a:t>
            </a:r>
            <a:endParaRPr/>
          </a:p>
          <a:p>
            <a:pPr indent="-342900" lvl="0" marL="457200" rtl="0" algn="l">
              <a:spcBef>
                <a:spcPts val="0"/>
              </a:spcBef>
              <a:spcAft>
                <a:spcPts val="0"/>
              </a:spcAft>
              <a:buSzPts val="1800"/>
              <a:buChar char="●"/>
            </a:pPr>
            <a:r>
              <a:rPr lang="ru">
                <a:solidFill>
                  <a:srgbClr val="4A86E8"/>
                </a:solidFill>
              </a:rPr>
              <a:t>OAuth 2.0 Login</a:t>
            </a:r>
            <a:r>
              <a:rPr lang="ru"/>
              <a:t> - OAuth 2.0 Log In with OpenID Connect and non-standard OAuth 2.0 Login (i.e. GitHub)</a:t>
            </a:r>
            <a:endParaRPr/>
          </a:p>
          <a:p>
            <a:pPr indent="-342900" lvl="0" marL="457200" rtl="0" algn="l">
              <a:spcBef>
                <a:spcPts val="0"/>
              </a:spcBef>
              <a:spcAft>
                <a:spcPts val="0"/>
              </a:spcAft>
              <a:buSzPts val="1800"/>
              <a:buChar char="●"/>
            </a:pPr>
            <a:r>
              <a:rPr lang="ru">
                <a:solidFill>
                  <a:srgbClr val="4A86E8"/>
                </a:solidFill>
              </a:rPr>
              <a:t>SAML 2.0 Login</a:t>
            </a:r>
            <a:r>
              <a:rPr lang="ru"/>
              <a:t> - SAML 2.0 Log In</a:t>
            </a:r>
            <a:endParaRPr/>
          </a:p>
          <a:p>
            <a:pPr indent="-342900" lvl="0" marL="457200" rtl="0" algn="l">
              <a:spcBef>
                <a:spcPts val="0"/>
              </a:spcBef>
              <a:spcAft>
                <a:spcPts val="0"/>
              </a:spcAft>
              <a:buSzPts val="1800"/>
              <a:buChar char="●"/>
            </a:pPr>
            <a:r>
              <a:rPr lang="ru">
                <a:solidFill>
                  <a:srgbClr val="4A86E8"/>
                </a:solidFill>
              </a:rPr>
              <a:t>Remember Me</a:t>
            </a:r>
            <a:r>
              <a:rPr lang="ru"/>
              <a:t> - How to remember a user past session expiration</a:t>
            </a:r>
            <a:endParaRPr/>
          </a:p>
          <a:p>
            <a:pPr indent="-342900" lvl="0" marL="457200" rtl="0" algn="l">
              <a:spcBef>
                <a:spcPts val="0"/>
              </a:spcBef>
              <a:spcAft>
                <a:spcPts val="0"/>
              </a:spcAft>
              <a:buSzPts val="1800"/>
              <a:buChar char="●"/>
            </a:pPr>
            <a:r>
              <a:rPr lang="ru">
                <a:solidFill>
                  <a:srgbClr val="4A86E8"/>
                </a:solidFill>
              </a:rPr>
              <a:t>OpenID</a:t>
            </a:r>
            <a:r>
              <a:rPr lang="ru"/>
              <a:t> - OpenID Authentication (not to be confused with OpenID Connect)</a:t>
            </a:r>
            <a:endParaRPr/>
          </a:p>
          <a:p>
            <a:pPr indent="-342900" lvl="0" marL="457200" rtl="0" algn="l">
              <a:spcBef>
                <a:spcPts val="0"/>
              </a:spcBef>
              <a:spcAft>
                <a:spcPts val="0"/>
              </a:spcAft>
              <a:buSzPts val="1800"/>
              <a:buChar char="●"/>
            </a:pPr>
            <a:r>
              <a:rPr lang="ru"/>
              <a:t>… </a:t>
            </a:r>
            <a:endParaRPr/>
          </a:p>
        </p:txBody>
      </p:sp>
      <p:sp>
        <p:nvSpPr>
          <p:cNvPr id="813" name="Google Shape;813;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 holding via SecurityContextHolder</a:t>
            </a:r>
            <a:endParaRPr/>
          </a:p>
        </p:txBody>
      </p:sp>
      <p:sp>
        <p:nvSpPr>
          <p:cNvPr id="819" name="Google Shape;819;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20" name="Google Shape;820;p117"/>
          <p:cNvPicPr preferRelativeResize="0"/>
          <p:nvPr/>
        </p:nvPicPr>
        <p:blipFill>
          <a:blip r:embed="rId3">
            <a:alphaModFix/>
          </a:blip>
          <a:stretch>
            <a:fillRect/>
          </a:stretch>
        </p:blipFill>
        <p:spPr>
          <a:xfrm>
            <a:off x="2214563" y="1685925"/>
            <a:ext cx="4714875" cy="17716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AuthenticationManager instance via ProviderManager</a:t>
            </a:r>
            <a:endParaRPr/>
          </a:p>
        </p:txBody>
      </p:sp>
      <p:sp>
        <p:nvSpPr>
          <p:cNvPr id="826" name="Google Shape;826;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27" name="Google Shape;827;p118"/>
          <p:cNvPicPr preferRelativeResize="0"/>
          <p:nvPr/>
        </p:nvPicPr>
        <p:blipFill>
          <a:blip r:embed="rId3">
            <a:alphaModFix/>
          </a:blip>
          <a:stretch>
            <a:fillRect/>
          </a:stretch>
        </p:blipFill>
        <p:spPr>
          <a:xfrm>
            <a:off x="1057275" y="1017725"/>
            <a:ext cx="7029450" cy="3514725"/>
          </a:xfrm>
          <a:prstGeom prst="rect">
            <a:avLst/>
          </a:prstGeom>
          <a:noFill/>
          <a:ln>
            <a:noFill/>
          </a:ln>
        </p:spPr>
      </p:pic>
      <p:pic>
        <p:nvPicPr>
          <p:cNvPr id="828" name="Google Shape;828;p118"/>
          <p:cNvPicPr preferRelativeResize="0"/>
          <p:nvPr/>
        </p:nvPicPr>
        <p:blipFill>
          <a:blip r:embed="rId4">
            <a:alphaModFix/>
          </a:blip>
          <a:stretch>
            <a:fillRect/>
          </a:stretch>
        </p:blipFill>
        <p:spPr>
          <a:xfrm>
            <a:off x="1162063" y="1266588"/>
            <a:ext cx="2962275" cy="1438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AbstractAuthenticationProcessingFilter</a:t>
            </a:r>
            <a:endParaRPr/>
          </a:p>
        </p:txBody>
      </p:sp>
      <p:sp>
        <p:nvSpPr>
          <p:cNvPr id="834" name="Google Shape;834;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35" name="Google Shape;835;p119"/>
          <p:cNvPicPr preferRelativeResize="0"/>
          <p:nvPr/>
        </p:nvPicPr>
        <p:blipFill>
          <a:blip r:embed="rId3">
            <a:alphaModFix/>
          </a:blip>
          <a:stretch>
            <a:fillRect/>
          </a:stretch>
        </p:blipFill>
        <p:spPr>
          <a:xfrm>
            <a:off x="2505763" y="1017725"/>
            <a:ext cx="4132468" cy="38209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Username/Password Authentication</a:t>
            </a:r>
            <a:endParaRPr/>
          </a:p>
        </p:txBody>
      </p:sp>
      <p:sp>
        <p:nvSpPr>
          <p:cNvPr id="841" name="Google Shape;841;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Reading the Username &amp; Password</a:t>
            </a:r>
            <a:endParaRPr/>
          </a:p>
          <a:p>
            <a:pPr indent="-317500" lvl="1" marL="914400" rtl="0" algn="l">
              <a:spcBef>
                <a:spcPts val="0"/>
              </a:spcBef>
              <a:spcAft>
                <a:spcPts val="0"/>
              </a:spcAft>
              <a:buSzPts val="1400"/>
              <a:buChar char="○"/>
            </a:pPr>
            <a:r>
              <a:rPr lang="ru"/>
              <a:t>Basic Authentication (Basic )</a:t>
            </a:r>
            <a:endParaRPr/>
          </a:p>
          <a:p>
            <a:pPr indent="-317500" lvl="1" marL="914400" rtl="0" algn="l">
              <a:spcBef>
                <a:spcPts val="0"/>
              </a:spcBef>
              <a:spcAft>
                <a:spcPts val="0"/>
              </a:spcAft>
              <a:buSzPts val="1400"/>
              <a:buChar char="○"/>
            </a:pPr>
            <a:r>
              <a:rPr lang="ru"/>
              <a:t>Form Login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ru"/>
              <a:t>Storage Mechanisms</a:t>
            </a:r>
            <a:endParaRPr/>
          </a:p>
          <a:p>
            <a:pPr indent="-317500" lvl="1" marL="914400" rtl="0" algn="l">
              <a:spcBef>
                <a:spcPts val="0"/>
              </a:spcBef>
              <a:spcAft>
                <a:spcPts val="0"/>
              </a:spcAft>
              <a:buSzPts val="1400"/>
              <a:buChar char="○"/>
            </a:pPr>
            <a:r>
              <a:rPr lang="ru"/>
              <a:t>Simple Storage with In-Memory Authentication</a:t>
            </a:r>
            <a:endParaRPr/>
          </a:p>
          <a:p>
            <a:pPr indent="-317500" lvl="1" marL="914400" rtl="0" algn="l">
              <a:spcBef>
                <a:spcPts val="0"/>
              </a:spcBef>
              <a:spcAft>
                <a:spcPts val="0"/>
              </a:spcAft>
              <a:buSzPts val="1400"/>
              <a:buChar char="○"/>
            </a:pPr>
            <a:r>
              <a:rPr lang="ru"/>
              <a:t>Relational Databases with JDBC Authentication</a:t>
            </a:r>
            <a:endParaRPr/>
          </a:p>
          <a:p>
            <a:pPr indent="-317500" lvl="1" marL="914400" rtl="0" algn="l">
              <a:spcBef>
                <a:spcPts val="0"/>
              </a:spcBef>
              <a:spcAft>
                <a:spcPts val="0"/>
              </a:spcAft>
              <a:buSzPts val="1400"/>
              <a:buChar char="○"/>
            </a:pPr>
            <a:r>
              <a:rPr lang="ru"/>
              <a:t>Custom data stores with UserDetailsService</a:t>
            </a:r>
            <a:endParaRPr/>
          </a:p>
        </p:txBody>
      </p:sp>
      <p:sp>
        <p:nvSpPr>
          <p:cNvPr id="842" name="Google Shape;842;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Basic Authentication - WWW-Authenticate header</a:t>
            </a:r>
            <a:endParaRPr/>
          </a:p>
        </p:txBody>
      </p:sp>
      <p:sp>
        <p:nvSpPr>
          <p:cNvPr id="848" name="Google Shape;848;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49" name="Google Shape;849;p121"/>
          <p:cNvPicPr preferRelativeResize="0"/>
          <p:nvPr/>
        </p:nvPicPr>
        <p:blipFill>
          <a:blip r:embed="rId3">
            <a:alphaModFix/>
          </a:blip>
          <a:stretch>
            <a:fillRect/>
          </a:stretch>
        </p:blipFill>
        <p:spPr>
          <a:xfrm>
            <a:off x="332563" y="1017725"/>
            <a:ext cx="8478869" cy="33406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Hello World</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https://github.com/vrudas/spring-framework-examples/tree/main/example-00-hello</a:t>
            </a:r>
            <a:endParaRPr/>
          </a:p>
        </p:txBody>
      </p:sp>
      <p:pic>
        <p:nvPicPr>
          <p:cNvPr id="126" name="Google Shape;126;p23"/>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127" name="Google Shape;12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2"/>
          <p:cNvSpPr txBox="1"/>
          <p:nvPr>
            <p:ph type="title"/>
          </p:nvPr>
        </p:nvSpPr>
        <p:spPr>
          <a:xfrm>
            <a:off x="3117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Basic Authentication - </a:t>
            </a:r>
            <a:r>
              <a:rPr lang="ru" sz="1800"/>
              <a:t>Authorization: Basic QWxhZGRpbjpvcGVuIHNlc2FtZQ==</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55" name="Google Shape;855;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56" name="Google Shape;856;p122"/>
          <p:cNvPicPr preferRelativeResize="0"/>
          <p:nvPr/>
        </p:nvPicPr>
        <p:blipFill>
          <a:blip r:embed="rId3">
            <a:alphaModFix/>
          </a:blip>
          <a:stretch>
            <a:fillRect/>
          </a:stretch>
        </p:blipFill>
        <p:spPr>
          <a:xfrm>
            <a:off x="2061888" y="1017725"/>
            <a:ext cx="5020214" cy="382097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https://github.com/vrudas/spring-framework-examples/tree/main/example-13-inmemory-security</a:t>
            </a:r>
            <a:endParaRPr/>
          </a:p>
        </p:txBody>
      </p:sp>
      <p:sp>
        <p:nvSpPr>
          <p:cNvPr id="862" name="Google Shape;86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Basic Authentication with In-Memory storage</a:t>
            </a:r>
            <a:endParaRPr/>
          </a:p>
        </p:txBody>
      </p:sp>
      <p:pic>
        <p:nvPicPr>
          <p:cNvPr id="863" name="Google Shape;863;p123"/>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864" name="Google Shape;864;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DaoAuthenticationProvider (aka JDBC storage)</a:t>
            </a:r>
            <a:endParaRPr/>
          </a:p>
        </p:txBody>
      </p:sp>
      <p:sp>
        <p:nvSpPr>
          <p:cNvPr id="870" name="Google Shape;870;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71" name="Google Shape;871;p124"/>
          <p:cNvPicPr preferRelativeResize="0"/>
          <p:nvPr/>
        </p:nvPicPr>
        <p:blipFill>
          <a:blip r:embed="rId3">
            <a:alphaModFix/>
          </a:blip>
          <a:stretch>
            <a:fillRect/>
          </a:stretch>
        </p:blipFill>
        <p:spPr>
          <a:xfrm>
            <a:off x="1937400" y="1017725"/>
            <a:ext cx="5269195" cy="38209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https://github.com/vrudas/spring-framework-examples/tree/main/example-14-jdbc-auth-security</a:t>
            </a:r>
            <a:endParaRPr/>
          </a:p>
        </p:txBody>
      </p:sp>
      <p:sp>
        <p:nvSpPr>
          <p:cNvPr id="877" name="Google Shape;877;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DB Storage</a:t>
            </a:r>
            <a:endParaRPr/>
          </a:p>
        </p:txBody>
      </p:sp>
      <p:pic>
        <p:nvPicPr>
          <p:cNvPr id="878" name="Google Shape;878;p125"/>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879" name="Google Shape;879;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https://github.com/vrudas/spring-framework-examples/tree/main/example-15-user-flow-security</a:t>
            </a:r>
            <a:endParaRPr/>
          </a:p>
        </p:txBody>
      </p:sp>
      <p:sp>
        <p:nvSpPr>
          <p:cNvPr id="885" name="Google Shape;885;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User CRUD flow, Current user Detection</a:t>
            </a:r>
            <a:endParaRPr/>
          </a:p>
        </p:txBody>
      </p:sp>
      <p:pic>
        <p:nvPicPr>
          <p:cNvPr id="886" name="Google Shape;886;p126"/>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887" name="Google Shape;887;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Form Login</a:t>
            </a:r>
            <a:endParaRPr/>
          </a:p>
        </p:txBody>
      </p:sp>
      <p:sp>
        <p:nvSpPr>
          <p:cNvPr id="893" name="Google Shape;893;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894" name="Google Shape;894;p127"/>
          <p:cNvPicPr preferRelativeResize="0"/>
          <p:nvPr/>
        </p:nvPicPr>
        <p:blipFill>
          <a:blip r:embed="rId3">
            <a:alphaModFix/>
          </a:blip>
          <a:stretch>
            <a:fillRect/>
          </a:stretch>
        </p:blipFill>
        <p:spPr>
          <a:xfrm>
            <a:off x="488175" y="1017725"/>
            <a:ext cx="8167659" cy="3715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Form Login</a:t>
            </a:r>
            <a:endParaRPr/>
          </a:p>
        </p:txBody>
      </p:sp>
      <p:sp>
        <p:nvSpPr>
          <p:cNvPr id="900" name="Google Shape;900;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01" name="Google Shape;901;p128"/>
          <p:cNvPicPr preferRelativeResize="0"/>
          <p:nvPr/>
        </p:nvPicPr>
        <p:blipFill>
          <a:blip r:embed="rId3">
            <a:alphaModFix/>
          </a:blip>
          <a:stretch>
            <a:fillRect/>
          </a:stretch>
        </p:blipFill>
        <p:spPr>
          <a:xfrm>
            <a:off x="2448025" y="1017725"/>
            <a:ext cx="4247960" cy="382097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29"/>
          <p:cNvSpPr txBox="1"/>
          <p:nvPr>
            <p:ph idx="1" type="body"/>
          </p:nvPr>
        </p:nvSpPr>
        <p:spPr>
          <a:xfrm>
            <a:off x="311700" y="1152475"/>
            <a:ext cx="86751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https://github.com/vrudas/spring-framework-examples/tree/main/example-16-custom-auth-provider</a:t>
            </a:r>
            <a:endParaRPr/>
          </a:p>
        </p:txBody>
      </p:sp>
      <p:sp>
        <p:nvSpPr>
          <p:cNvPr id="907" name="Google Shape;907;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Custom Form Login and AuthenticationProvider</a:t>
            </a:r>
            <a:endParaRPr/>
          </a:p>
        </p:txBody>
      </p:sp>
      <p:pic>
        <p:nvPicPr>
          <p:cNvPr id="908" name="Google Shape;908;p129"/>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909" name="Google Shape;909;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Authorization</a:t>
            </a:r>
            <a:endParaRPr/>
          </a:p>
        </p:txBody>
      </p:sp>
      <p:sp>
        <p:nvSpPr>
          <p:cNvPr id="915" name="Google Shape;915;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ru"/>
              <a:t>Authorities - represents actions available for user. Examples:</a:t>
            </a:r>
            <a:endParaRPr/>
          </a:p>
          <a:p>
            <a:pPr indent="-317500" lvl="1" marL="914400" rtl="0" algn="l">
              <a:spcBef>
                <a:spcPts val="0"/>
              </a:spcBef>
              <a:spcAft>
                <a:spcPts val="0"/>
              </a:spcAft>
              <a:buSzPts val="1400"/>
              <a:buChar char="○"/>
            </a:pPr>
            <a:r>
              <a:rPr lang="ru"/>
              <a:t>READ_USERS</a:t>
            </a:r>
            <a:endParaRPr/>
          </a:p>
          <a:p>
            <a:pPr indent="-317500" lvl="1" marL="914400" rtl="0" algn="l">
              <a:spcBef>
                <a:spcPts val="0"/>
              </a:spcBef>
              <a:spcAft>
                <a:spcPts val="0"/>
              </a:spcAft>
              <a:buSzPts val="1400"/>
              <a:buChar char="○"/>
            </a:pPr>
            <a:r>
              <a:rPr lang="ru"/>
              <a:t>DELETE_USERS</a:t>
            </a:r>
            <a:endParaRPr/>
          </a:p>
          <a:p>
            <a:pPr indent="-317500" lvl="1" marL="914400" rtl="0" algn="l">
              <a:spcBef>
                <a:spcPts val="0"/>
              </a:spcBef>
              <a:spcAft>
                <a:spcPts val="0"/>
              </a:spcAft>
              <a:buSzPts val="1400"/>
              <a:buChar char="○"/>
            </a:pPr>
            <a:r>
              <a:rPr lang="ru"/>
              <a:t>…</a:t>
            </a:r>
            <a:endParaRPr/>
          </a:p>
          <a:p>
            <a:pPr indent="-342900" lvl="0" marL="457200" rtl="0" algn="l">
              <a:spcBef>
                <a:spcPts val="0"/>
              </a:spcBef>
              <a:spcAft>
                <a:spcPts val="0"/>
              </a:spcAft>
              <a:buSzPts val="1800"/>
              <a:buChar char="●"/>
            </a:pPr>
            <a:r>
              <a:rPr lang="ru"/>
              <a:t>Roles - represent user permission in a group-like approach. Examples:</a:t>
            </a:r>
            <a:endParaRPr/>
          </a:p>
          <a:p>
            <a:pPr indent="-317500" lvl="1" marL="914400" rtl="0" algn="l">
              <a:spcBef>
                <a:spcPts val="0"/>
              </a:spcBef>
              <a:spcAft>
                <a:spcPts val="0"/>
              </a:spcAft>
              <a:buSzPts val="1400"/>
              <a:buChar char="○"/>
            </a:pPr>
            <a:r>
              <a:rPr lang="ru"/>
              <a:t>ROLE_ANONYMOUS</a:t>
            </a:r>
            <a:endParaRPr/>
          </a:p>
          <a:p>
            <a:pPr indent="-317500" lvl="1" marL="914400" rtl="0" algn="l">
              <a:spcBef>
                <a:spcPts val="0"/>
              </a:spcBef>
              <a:spcAft>
                <a:spcPts val="0"/>
              </a:spcAft>
              <a:buSzPts val="1400"/>
              <a:buChar char="○"/>
            </a:pPr>
            <a:r>
              <a:rPr lang="ru"/>
              <a:t>ROLE_GUEST</a:t>
            </a:r>
            <a:endParaRPr/>
          </a:p>
          <a:p>
            <a:pPr indent="-317500" lvl="1" marL="914400" rtl="0" algn="l">
              <a:spcBef>
                <a:spcPts val="0"/>
              </a:spcBef>
              <a:spcAft>
                <a:spcPts val="0"/>
              </a:spcAft>
              <a:buSzPts val="1400"/>
              <a:buChar char="○"/>
            </a:pPr>
            <a:r>
              <a:rPr lang="ru"/>
              <a:t>ROLE_USER</a:t>
            </a:r>
            <a:endParaRPr/>
          </a:p>
          <a:p>
            <a:pPr indent="-317500" lvl="1" marL="914400" rtl="0" algn="l">
              <a:spcBef>
                <a:spcPts val="0"/>
              </a:spcBef>
              <a:spcAft>
                <a:spcPts val="0"/>
              </a:spcAft>
              <a:buSzPts val="1400"/>
              <a:buChar char="○"/>
            </a:pPr>
            <a:r>
              <a:rPr lang="ru"/>
              <a:t>ROLE_ADMIN</a:t>
            </a:r>
            <a:endParaRPr/>
          </a:p>
          <a:p>
            <a:pPr indent="-317500" lvl="1" marL="914400" rtl="0" algn="l">
              <a:spcBef>
                <a:spcPts val="0"/>
              </a:spcBef>
              <a:spcAft>
                <a:spcPts val="0"/>
              </a:spcAft>
              <a:buSzPts val="1400"/>
              <a:buChar char="○"/>
            </a:pPr>
            <a:r>
              <a:rPr lang="ru"/>
              <a:t>ROLE_SUPER_ADMIN</a:t>
            </a:r>
            <a:endParaRPr/>
          </a:p>
          <a:p>
            <a:pPr indent="-317500" lvl="1" marL="914400" rtl="0" algn="l">
              <a:spcBef>
                <a:spcPts val="0"/>
              </a:spcBef>
              <a:spcAft>
                <a:spcPts val="0"/>
              </a:spcAft>
              <a:buSzPts val="1400"/>
              <a:buChar char="○"/>
            </a:pPr>
            <a:r>
              <a:rPr lang="ru"/>
              <a:t>… </a:t>
            </a:r>
            <a:endParaRPr/>
          </a:p>
          <a:p>
            <a:pPr indent="0" lvl="0" marL="457200" rtl="0" algn="l">
              <a:spcBef>
                <a:spcPts val="1200"/>
              </a:spcBef>
              <a:spcAft>
                <a:spcPts val="1200"/>
              </a:spcAft>
              <a:buNone/>
            </a:pPr>
            <a:r>
              <a:t/>
            </a:r>
            <a:endParaRPr/>
          </a:p>
        </p:txBody>
      </p:sp>
      <p:sp>
        <p:nvSpPr>
          <p:cNvPr id="916" name="Google Shape;916;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Role Hierarchy</a:t>
            </a:r>
            <a:endParaRPr/>
          </a:p>
        </p:txBody>
      </p:sp>
      <p:sp>
        <p:nvSpPr>
          <p:cNvPr id="922" name="Google Shape;922;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23" name="Google Shape;923;p131"/>
          <p:cNvPicPr preferRelativeResize="0"/>
          <p:nvPr/>
        </p:nvPicPr>
        <p:blipFill>
          <a:blip r:embed="rId3">
            <a:alphaModFix/>
          </a:blip>
          <a:stretch>
            <a:fillRect/>
          </a:stretch>
        </p:blipFill>
        <p:spPr>
          <a:xfrm>
            <a:off x="1441200" y="1532375"/>
            <a:ext cx="6261601" cy="207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Inversion of Control - The Problem?</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ru" sz="12800"/>
              <a:t>🤔</a:t>
            </a:r>
            <a:endParaRPr sz="12800"/>
          </a:p>
        </p:txBody>
      </p:sp>
      <p:sp>
        <p:nvSpPr>
          <p:cNvPr id="134" name="Google Shape;13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32"/>
          <p:cNvSpPr txBox="1"/>
          <p:nvPr>
            <p:ph type="title"/>
          </p:nvPr>
        </p:nvSpPr>
        <p:spPr>
          <a:xfrm>
            <a:off x="3117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Authorize HttpServletRequest with FilterSecurityInterceptor</a:t>
            </a:r>
            <a:endParaRPr/>
          </a:p>
        </p:txBody>
      </p:sp>
      <p:sp>
        <p:nvSpPr>
          <p:cNvPr id="929" name="Google Shape;929;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30" name="Google Shape;930;p132"/>
          <p:cNvPicPr preferRelativeResize="0"/>
          <p:nvPr/>
        </p:nvPicPr>
        <p:blipFill>
          <a:blip r:embed="rId3">
            <a:alphaModFix/>
          </a:blip>
          <a:stretch>
            <a:fillRect/>
          </a:stretch>
        </p:blipFill>
        <p:spPr>
          <a:xfrm>
            <a:off x="1638213" y="1017725"/>
            <a:ext cx="6179283" cy="38209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Authorization Expression-Based control</a:t>
            </a:r>
            <a:endParaRPr/>
          </a:p>
        </p:txBody>
      </p:sp>
      <p:sp>
        <p:nvSpPr>
          <p:cNvPr id="936" name="Google Shape;936;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sz="900">
                <a:solidFill>
                  <a:srgbClr val="D4D4D4"/>
                </a:solidFill>
              </a:rPr>
              <a:t>hasRole(String role)</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hasAnyRole(String… roles)</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hasAuthority(String authority)</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hasAnyAuthority(String… authorities) </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principal - Allows direct access to the principal object representing the current user</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authentication - Allows direct access to the current Authentication object obtained from the SecurityContext</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permitAll</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denyAll</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isAnonymous()</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isRememberMe()</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isAuthenticated() - Returns true if the user is not anonymous</a:t>
            </a:r>
            <a:endParaRPr sz="900">
              <a:solidFill>
                <a:srgbClr val="D4D4D4"/>
              </a:solidFill>
            </a:endParaRPr>
          </a:p>
          <a:p>
            <a:pPr indent="-342900" lvl="0" marL="457200" rtl="0" algn="l">
              <a:spcBef>
                <a:spcPts val="0"/>
              </a:spcBef>
              <a:spcAft>
                <a:spcPts val="0"/>
              </a:spcAft>
              <a:buSzPts val="1800"/>
              <a:buChar char="●"/>
            </a:pPr>
            <a:r>
              <a:rPr lang="ru" sz="900">
                <a:solidFill>
                  <a:srgbClr val="D4D4D4"/>
                </a:solidFill>
              </a:rPr>
              <a:t>isFullyAuthenticated() - Returns true if the user is not an anonymous or a remember-me user</a:t>
            </a:r>
            <a:endParaRPr sz="900">
              <a:solidFill>
                <a:srgbClr val="D4D4D4"/>
              </a:solidFill>
            </a:endParaRPr>
          </a:p>
        </p:txBody>
      </p:sp>
      <p:sp>
        <p:nvSpPr>
          <p:cNvPr id="937" name="Google Shape;937;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https://github.com/vrudas/spring-framework-examples/tree/main/example-17-authorization</a:t>
            </a:r>
            <a:endParaRPr/>
          </a:p>
        </p:txBody>
      </p:sp>
      <p:sp>
        <p:nvSpPr>
          <p:cNvPr id="943" name="Google Shape;943;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Authorization</a:t>
            </a:r>
            <a:endParaRPr/>
          </a:p>
        </p:txBody>
      </p:sp>
      <p:pic>
        <p:nvPicPr>
          <p:cNvPr id="944" name="Google Shape;944;p134"/>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945" name="Google Shape;945;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https://github.com/vrudas/spring-framework-examples/tree/main/example-18-method-security</a:t>
            </a:r>
            <a:endParaRPr/>
          </a:p>
        </p:txBody>
      </p:sp>
      <p:sp>
        <p:nvSpPr>
          <p:cNvPr id="951" name="Google Shape;951;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Method security</a:t>
            </a:r>
            <a:endParaRPr/>
          </a:p>
        </p:txBody>
      </p:sp>
      <p:pic>
        <p:nvPicPr>
          <p:cNvPr id="952" name="Google Shape;952;p135"/>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953" name="Google Shape;953;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Remember Me - The problem?</a:t>
            </a:r>
            <a:endParaRPr/>
          </a:p>
        </p:txBody>
      </p:sp>
      <p:sp>
        <p:nvSpPr>
          <p:cNvPr id="959" name="Google Shape;959;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60" name="Google Shape;960;p136"/>
          <p:cNvPicPr preferRelativeResize="0"/>
          <p:nvPr/>
        </p:nvPicPr>
        <p:blipFill>
          <a:blip r:embed="rId3">
            <a:alphaModFix/>
          </a:blip>
          <a:stretch>
            <a:fillRect/>
          </a:stretch>
        </p:blipFill>
        <p:spPr>
          <a:xfrm>
            <a:off x="2941888" y="1017725"/>
            <a:ext cx="3260218"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https://github.com/vrudas/spring-framework-examples/tree/main/example-19-remember-me</a:t>
            </a:r>
            <a:endParaRPr/>
          </a:p>
        </p:txBody>
      </p:sp>
      <p:sp>
        <p:nvSpPr>
          <p:cNvPr id="966" name="Google Shape;966;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Remember Me</a:t>
            </a:r>
            <a:endParaRPr/>
          </a:p>
        </p:txBody>
      </p:sp>
      <p:pic>
        <p:nvPicPr>
          <p:cNvPr id="967" name="Google Shape;967;p137"/>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968" name="Google Shape;968;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OAuth2 - The Problem?</a:t>
            </a:r>
            <a:endParaRPr/>
          </a:p>
        </p:txBody>
      </p:sp>
      <p:sp>
        <p:nvSpPr>
          <p:cNvPr id="974" name="Google Shape;974;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75" name="Google Shape;975;p138"/>
          <p:cNvPicPr preferRelativeResize="0"/>
          <p:nvPr/>
        </p:nvPicPr>
        <p:blipFill>
          <a:blip r:embed="rId3">
            <a:alphaModFix/>
          </a:blip>
          <a:stretch>
            <a:fillRect/>
          </a:stretch>
        </p:blipFill>
        <p:spPr>
          <a:xfrm>
            <a:off x="1874175" y="1054225"/>
            <a:ext cx="5395648" cy="303504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OAuth Terminology</a:t>
            </a:r>
            <a:endParaRPr/>
          </a:p>
        </p:txBody>
      </p:sp>
      <p:sp>
        <p:nvSpPr>
          <p:cNvPr id="981" name="Google Shape;981;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Resource Owner</a:t>
            </a:r>
            <a:r>
              <a:rPr lang="ru"/>
              <a:t>: Entity that is capable of granting access to protected resources (Us)</a:t>
            </a:r>
            <a:endParaRPr/>
          </a:p>
          <a:p>
            <a:pPr indent="-342900" lvl="0" marL="457200" rtl="0" algn="l">
              <a:spcBef>
                <a:spcPts val="0"/>
              </a:spcBef>
              <a:spcAft>
                <a:spcPts val="0"/>
              </a:spcAft>
              <a:buSzPts val="1800"/>
              <a:buChar char="●"/>
            </a:pPr>
            <a:r>
              <a:rPr lang="ru">
                <a:solidFill>
                  <a:srgbClr val="4A86E8"/>
                </a:solidFill>
              </a:rPr>
              <a:t>Resource Server</a:t>
            </a:r>
            <a:r>
              <a:rPr lang="ru"/>
              <a:t>: Server that hosts the protected resources and handles requests for access</a:t>
            </a:r>
            <a:endParaRPr/>
          </a:p>
          <a:p>
            <a:pPr indent="-342900" lvl="0" marL="457200" rtl="0" algn="l">
              <a:spcBef>
                <a:spcPts val="0"/>
              </a:spcBef>
              <a:spcAft>
                <a:spcPts val="0"/>
              </a:spcAft>
              <a:buSzPts val="1800"/>
              <a:buChar char="●"/>
            </a:pPr>
            <a:r>
              <a:rPr lang="ru">
                <a:solidFill>
                  <a:srgbClr val="4A86E8"/>
                </a:solidFill>
              </a:rPr>
              <a:t>Client</a:t>
            </a:r>
            <a:r>
              <a:rPr lang="ru"/>
              <a:t>: Application that wants to access the Resource Server and perform actions on behalf of the Resource Owner</a:t>
            </a:r>
            <a:endParaRPr/>
          </a:p>
          <a:p>
            <a:pPr indent="-342900" lvl="0" marL="457200" rtl="0" algn="l">
              <a:spcBef>
                <a:spcPts val="0"/>
              </a:spcBef>
              <a:spcAft>
                <a:spcPts val="0"/>
              </a:spcAft>
              <a:buSzPts val="1800"/>
              <a:buChar char="●"/>
            </a:pPr>
            <a:r>
              <a:rPr lang="ru">
                <a:solidFill>
                  <a:srgbClr val="4A86E8"/>
                </a:solidFill>
              </a:rPr>
              <a:t>Authorization Server</a:t>
            </a:r>
            <a:r>
              <a:rPr lang="ru"/>
              <a:t>: Server that knows the Resource Owner and can authorize the Client to access the Resource Server</a:t>
            </a:r>
            <a:endParaRPr/>
          </a:p>
        </p:txBody>
      </p:sp>
      <p:sp>
        <p:nvSpPr>
          <p:cNvPr id="982" name="Google Shape;982;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What Does OAuth Do?</a:t>
            </a:r>
            <a:endParaRPr/>
          </a:p>
        </p:txBody>
      </p:sp>
      <p:sp>
        <p:nvSpPr>
          <p:cNvPr id="988" name="Google Shape;988;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89" name="Google Shape;989;p140"/>
          <p:cNvPicPr preferRelativeResize="0"/>
          <p:nvPr/>
        </p:nvPicPr>
        <p:blipFill>
          <a:blip r:embed="rId3">
            <a:alphaModFix/>
          </a:blip>
          <a:stretch>
            <a:fillRect/>
          </a:stretch>
        </p:blipFill>
        <p:spPr>
          <a:xfrm>
            <a:off x="2196788" y="1026037"/>
            <a:ext cx="4750424" cy="30914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What Does OAuth Do?</a:t>
            </a:r>
            <a:endParaRPr/>
          </a:p>
        </p:txBody>
      </p:sp>
      <p:sp>
        <p:nvSpPr>
          <p:cNvPr id="995" name="Google Shape;995;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96" name="Google Shape;996;p141"/>
          <p:cNvPicPr preferRelativeResize="0"/>
          <p:nvPr/>
        </p:nvPicPr>
        <p:blipFill>
          <a:blip r:embed="rId3">
            <a:alphaModFix/>
          </a:blip>
          <a:stretch>
            <a:fillRect/>
          </a:stretch>
        </p:blipFill>
        <p:spPr>
          <a:xfrm>
            <a:off x="1195875" y="1017725"/>
            <a:ext cx="6752243"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Inversion of Control - The Problem?</a:t>
            </a:r>
            <a:endParaRPr/>
          </a:p>
        </p:txBody>
      </p:sp>
      <p:pic>
        <p:nvPicPr>
          <p:cNvPr id="140" name="Google Shape;140;p25"/>
          <p:cNvPicPr preferRelativeResize="0"/>
          <p:nvPr/>
        </p:nvPicPr>
        <p:blipFill>
          <a:blip r:embed="rId3">
            <a:alphaModFix/>
          </a:blip>
          <a:stretch>
            <a:fillRect/>
          </a:stretch>
        </p:blipFill>
        <p:spPr>
          <a:xfrm>
            <a:off x="912338" y="1017725"/>
            <a:ext cx="7319332" cy="3820974"/>
          </a:xfrm>
          <a:prstGeom prst="rect">
            <a:avLst/>
          </a:prstGeom>
          <a:noFill/>
          <a:ln>
            <a:noFill/>
          </a:ln>
        </p:spPr>
      </p:pic>
      <p:sp>
        <p:nvSpPr>
          <p:cNvPr id="141" name="Google Shape;14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How Does OAuth Work? (JWT under the hood 👀)</a:t>
            </a:r>
            <a:endParaRPr/>
          </a:p>
        </p:txBody>
      </p:sp>
      <p:sp>
        <p:nvSpPr>
          <p:cNvPr id="1002" name="Google Shape;1002;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03" name="Google Shape;1003;p142"/>
          <p:cNvPicPr preferRelativeResize="0"/>
          <p:nvPr/>
        </p:nvPicPr>
        <p:blipFill>
          <a:blip r:embed="rId3">
            <a:alphaModFix/>
          </a:blip>
          <a:stretch>
            <a:fillRect/>
          </a:stretch>
        </p:blipFill>
        <p:spPr>
          <a:xfrm>
            <a:off x="2085975" y="1057275"/>
            <a:ext cx="4972050" cy="3028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https://github.com/vrudas/spring-framework-examples/tree/main/example-20-oauth</a:t>
            </a:r>
            <a:endParaRPr/>
          </a:p>
        </p:txBody>
      </p:sp>
      <p:sp>
        <p:nvSpPr>
          <p:cNvPr id="1009" name="Google Shape;1009;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OAuth2.0</a:t>
            </a:r>
            <a:endParaRPr/>
          </a:p>
        </p:txBody>
      </p:sp>
      <p:pic>
        <p:nvPicPr>
          <p:cNvPr id="1010" name="Google Shape;1010;p143"/>
          <p:cNvPicPr preferRelativeResize="0"/>
          <p:nvPr/>
        </p:nvPicPr>
        <p:blipFill>
          <a:blip r:embed="rId4">
            <a:alphaModFix/>
          </a:blip>
          <a:stretch>
            <a:fillRect/>
          </a:stretch>
        </p:blipFill>
        <p:spPr>
          <a:xfrm>
            <a:off x="1739150" y="1152475"/>
            <a:ext cx="2497299" cy="2497299"/>
          </a:xfrm>
          <a:prstGeom prst="rect">
            <a:avLst/>
          </a:prstGeom>
          <a:noFill/>
          <a:ln>
            <a:noFill/>
          </a:ln>
        </p:spPr>
      </p:pic>
      <p:sp>
        <p:nvSpPr>
          <p:cNvPr id="1011" name="Google Shape;1011;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12" name="Google Shape;1012;p143"/>
          <p:cNvPicPr preferRelativeResize="0"/>
          <p:nvPr/>
        </p:nvPicPr>
        <p:blipFill rotWithShape="1">
          <a:blip r:embed="rId5">
            <a:alphaModFix/>
          </a:blip>
          <a:srcRect b="9886" l="24859" r="25431" t="9927"/>
          <a:stretch/>
        </p:blipFill>
        <p:spPr>
          <a:xfrm>
            <a:off x="4759450" y="1152475"/>
            <a:ext cx="2948949" cy="24973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JSON Web Token aka JWT</a:t>
            </a:r>
            <a:endParaRPr/>
          </a:p>
        </p:txBody>
      </p:sp>
      <p:sp>
        <p:nvSpPr>
          <p:cNvPr id="1018" name="Google Shape;1018;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19" name="Google Shape;1019;p144"/>
          <p:cNvPicPr preferRelativeResize="0"/>
          <p:nvPr/>
        </p:nvPicPr>
        <p:blipFill>
          <a:blip r:embed="rId3">
            <a:alphaModFix/>
          </a:blip>
          <a:stretch>
            <a:fillRect/>
          </a:stretch>
        </p:blipFill>
        <p:spPr>
          <a:xfrm>
            <a:off x="1387850" y="1017725"/>
            <a:ext cx="6368292" cy="382097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JWT How it Works?</a:t>
            </a:r>
            <a:endParaRPr/>
          </a:p>
        </p:txBody>
      </p:sp>
      <p:sp>
        <p:nvSpPr>
          <p:cNvPr id="1025" name="Google Shape;1025;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26" name="Google Shape;1026;p145"/>
          <p:cNvPicPr preferRelativeResize="0"/>
          <p:nvPr/>
        </p:nvPicPr>
        <p:blipFill>
          <a:blip r:embed="rId3">
            <a:alphaModFix/>
          </a:blip>
          <a:stretch>
            <a:fillRect/>
          </a:stretch>
        </p:blipFill>
        <p:spPr>
          <a:xfrm>
            <a:off x="2024688" y="1235850"/>
            <a:ext cx="5094635" cy="382097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https://github.com/vrudas/spring-framework-examples/tree/main/example-21-jwt</a:t>
            </a:r>
            <a:endParaRPr/>
          </a:p>
        </p:txBody>
      </p:sp>
      <p:sp>
        <p:nvSpPr>
          <p:cNvPr id="1032" name="Google Shape;1032;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JWT</a:t>
            </a:r>
            <a:endParaRPr/>
          </a:p>
        </p:txBody>
      </p:sp>
      <p:pic>
        <p:nvPicPr>
          <p:cNvPr id="1033" name="Google Shape;1033;p146"/>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1034" name="Google Shape;1034;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Any questions?</a:t>
            </a:r>
            <a:endParaRPr/>
          </a:p>
        </p:txBody>
      </p:sp>
      <p:sp>
        <p:nvSpPr>
          <p:cNvPr id="1040" name="Google Shape;1040;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sz="12800"/>
              <a:t>😩</a:t>
            </a:r>
            <a:endParaRPr sz="12800"/>
          </a:p>
          <a:p>
            <a:pPr indent="0" lvl="0" marL="0" rtl="0" algn="ctr">
              <a:spcBef>
                <a:spcPts val="1200"/>
              </a:spcBef>
              <a:spcAft>
                <a:spcPts val="1200"/>
              </a:spcAft>
              <a:buNone/>
            </a:pPr>
            <a:r>
              <a:rPr lang="ru" sz="2300"/>
              <a:t>More detailed JWT implementation at </a:t>
            </a:r>
            <a:r>
              <a:rPr lang="ru" sz="2300" u="sng">
                <a:solidFill>
                  <a:schemeClr val="hlink"/>
                </a:solidFill>
                <a:hlinkClick r:id="rId3"/>
              </a:rPr>
              <a:t>Spring Boot JWT </a:t>
            </a:r>
            <a:endParaRPr sz="2300"/>
          </a:p>
        </p:txBody>
      </p:sp>
      <p:sp>
        <p:nvSpPr>
          <p:cNvPr id="1041" name="Google Shape;1041;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t>Congrats!</a:t>
            </a:r>
            <a:endParaRPr/>
          </a:p>
        </p:txBody>
      </p:sp>
      <p:sp>
        <p:nvSpPr>
          <p:cNvPr id="1047" name="Google Shape;1047;p14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sz="4900"/>
              <a:t>🎉🎊</a:t>
            </a:r>
            <a:endParaRPr sz="4900"/>
          </a:p>
          <a:p>
            <a:pPr indent="0" lvl="0" marL="0" rtl="0" algn="ctr">
              <a:spcBef>
                <a:spcPts val="1200"/>
              </a:spcBef>
              <a:spcAft>
                <a:spcPts val="0"/>
              </a:spcAft>
              <a:buNone/>
            </a:pPr>
            <a:r>
              <a:rPr lang="ru" sz="4900"/>
              <a:t>💪🎓🎯</a:t>
            </a:r>
            <a:endParaRPr sz="4900"/>
          </a:p>
          <a:p>
            <a:pPr indent="0" lvl="0" marL="0" rtl="0" algn="ctr">
              <a:spcBef>
                <a:spcPts val="1200"/>
              </a:spcBef>
              <a:spcAft>
                <a:spcPts val="0"/>
              </a:spcAft>
              <a:buNone/>
            </a:pPr>
            <a:r>
              <a:rPr lang="ru" sz="4900"/>
              <a:t>💻</a:t>
            </a:r>
            <a:r>
              <a:rPr lang="ru" sz="4900"/>
              <a:t>🏃📈</a:t>
            </a:r>
            <a:endParaRPr sz="4900"/>
          </a:p>
          <a:p>
            <a:pPr indent="0" lvl="0" marL="0" rtl="0" algn="ctr">
              <a:spcBef>
                <a:spcPts val="1200"/>
              </a:spcBef>
              <a:spcAft>
                <a:spcPts val="1200"/>
              </a:spcAft>
              <a:buNone/>
            </a:pPr>
            <a:r>
              <a:rPr lang="ru" sz="4900"/>
              <a:t>🌟</a:t>
            </a:r>
            <a:endParaRPr sz="4900"/>
          </a:p>
        </p:txBody>
      </p:sp>
      <p:sp>
        <p:nvSpPr>
          <p:cNvPr id="1048" name="Google Shape;1048;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Inversion of Control </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8" name="Google Shape;148;p26"/>
          <p:cNvPicPr preferRelativeResize="0"/>
          <p:nvPr/>
        </p:nvPicPr>
        <p:blipFill>
          <a:blip r:embed="rId3">
            <a:alphaModFix/>
          </a:blip>
          <a:stretch>
            <a:fillRect/>
          </a:stretch>
        </p:blipFill>
        <p:spPr>
          <a:xfrm>
            <a:off x="2200275" y="1162050"/>
            <a:ext cx="4743450" cy="2819400"/>
          </a:xfrm>
          <a:prstGeom prst="rect">
            <a:avLst/>
          </a:prstGeom>
          <a:noFill/>
          <a:ln>
            <a:noFill/>
          </a:ln>
        </p:spPr>
      </p:pic>
      <p:sp>
        <p:nvSpPr>
          <p:cNvPr id="149" name="Google Shape;1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Inversion of Control in Spring</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The Spring container is at the core of the Spring Framework.</a:t>
            </a:r>
            <a:endParaRPr/>
          </a:p>
          <a:p>
            <a:pPr indent="-342900" lvl="0" marL="457200" rtl="0" algn="l">
              <a:spcBef>
                <a:spcPts val="0"/>
              </a:spcBef>
              <a:spcAft>
                <a:spcPts val="0"/>
              </a:spcAft>
              <a:buSzPts val="1800"/>
              <a:buAutoNum type="arabicPeriod"/>
            </a:pPr>
            <a:r>
              <a:rPr lang="ru"/>
              <a:t>The Spring container uses dependency injection (DI) to manage the components that make up an application.</a:t>
            </a:r>
            <a:endParaRPr/>
          </a:p>
          <a:p>
            <a:pPr indent="-342900" lvl="0" marL="457200" rtl="0" algn="l">
              <a:spcBef>
                <a:spcPts val="0"/>
              </a:spcBef>
              <a:spcAft>
                <a:spcPts val="0"/>
              </a:spcAft>
              <a:buSzPts val="1800"/>
              <a:buAutoNum type="arabicPeriod"/>
            </a:pPr>
            <a:r>
              <a:rPr lang="ru"/>
              <a:t>The container will create the objects, wire them together, configure them, and manage their complete lifecycle from creation till destruction.</a:t>
            </a:r>
            <a:endParaRPr/>
          </a:p>
          <a:p>
            <a:pPr indent="-342900" lvl="0" marL="457200" rtl="0" algn="l">
              <a:spcBef>
                <a:spcPts val="0"/>
              </a:spcBef>
              <a:spcAft>
                <a:spcPts val="0"/>
              </a:spcAft>
              <a:buSzPts val="1800"/>
              <a:buAutoNum type="arabicPeriod"/>
            </a:pPr>
            <a:r>
              <a:rPr lang="ru"/>
              <a:t>The container gets its instructions on what objects to instantiate, configure, and assemble by reading configuration metadata provided. The configuration metadata can be represented either by XML, Java annotations, or Java code.</a:t>
            </a:r>
            <a:endParaRPr/>
          </a:p>
        </p:txBody>
      </p:sp>
      <p:sp>
        <p:nvSpPr>
          <p:cNvPr id="156" name="Google Shape;15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 Containers</a:t>
            </a:r>
            <a:endParaRPr/>
          </a:p>
        </p:txBody>
      </p:sp>
      <p:sp>
        <p:nvSpPr>
          <p:cNvPr id="162" name="Google Shape;16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Spring </a:t>
            </a:r>
            <a:r>
              <a:rPr lang="ru">
                <a:solidFill>
                  <a:srgbClr val="4A86E8"/>
                </a:solidFill>
              </a:rPr>
              <a:t>BeanFactory</a:t>
            </a:r>
            <a:r>
              <a:rPr lang="ru"/>
              <a:t> Container - this is the simplest container providing basic support for DI. There are a number of implementations of the BeanFactory interface that come supplied straight out-of-the-box with Spring. The most commonly used BeanFactory implementation is the XmlBeanFactory class.</a:t>
            </a:r>
            <a:endParaRPr/>
          </a:p>
          <a:p>
            <a:pPr indent="-342900" lvl="0" marL="457200" rtl="0" algn="l">
              <a:spcBef>
                <a:spcPts val="0"/>
              </a:spcBef>
              <a:spcAft>
                <a:spcPts val="0"/>
              </a:spcAft>
              <a:buSzPts val="1800"/>
              <a:buChar char="●"/>
            </a:pPr>
            <a:r>
              <a:rPr lang="ru"/>
              <a:t>Spring </a:t>
            </a:r>
            <a:r>
              <a:rPr lang="ru">
                <a:solidFill>
                  <a:srgbClr val="4A86E8"/>
                </a:solidFill>
              </a:rPr>
              <a:t>ApplicationContext</a:t>
            </a:r>
            <a:r>
              <a:rPr lang="ru"/>
              <a:t> Container - includes all functionality of the BeanFactory, and adds more enterprise-specific functionality such as the ability to resolve textual messages from a properties file and the ability to publish application events to interested event listeners.</a:t>
            </a:r>
            <a:endParaRPr/>
          </a:p>
        </p:txBody>
      </p:sp>
      <p:sp>
        <p:nvSpPr>
          <p:cNvPr id="163" name="Google Shape;16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Containers</a:t>
            </a:r>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https://github.com/vrudas/spring-framework-examples/tree/main/example-01-bean-factory</a:t>
            </a:r>
            <a:endParaRPr/>
          </a:p>
        </p:txBody>
      </p:sp>
      <p:pic>
        <p:nvPicPr>
          <p:cNvPr id="170" name="Google Shape;170;p29"/>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171" name="Google Shape;17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What is Bean?</a:t>
            </a:r>
            <a:endParaRPr/>
          </a:p>
        </p:txBody>
      </p:sp>
      <p:pic>
        <p:nvPicPr>
          <p:cNvPr id="177" name="Google Shape;177;p30"/>
          <p:cNvPicPr preferRelativeResize="0"/>
          <p:nvPr/>
        </p:nvPicPr>
        <p:blipFill>
          <a:blip r:embed="rId3">
            <a:alphaModFix/>
          </a:blip>
          <a:stretch>
            <a:fillRect/>
          </a:stretch>
        </p:blipFill>
        <p:spPr>
          <a:xfrm>
            <a:off x="2204800" y="1086700"/>
            <a:ext cx="4886505" cy="3820975"/>
          </a:xfrm>
          <a:prstGeom prst="rect">
            <a:avLst/>
          </a:prstGeom>
          <a:noFill/>
          <a:ln>
            <a:noFill/>
          </a:ln>
        </p:spPr>
      </p:pic>
      <p:sp>
        <p:nvSpPr>
          <p:cNvPr id="178" name="Google Shape;17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a:t>
            </a:r>
            <a:endParaRPr/>
          </a:p>
        </p:txBody>
      </p:sp>
      <p:sp>
        <p:nvSpPr>
          <p:cNvPr id="184" name="Google Shape;18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The objects that form the backbone of your application and that are managed by the Spring IoC container are called beans.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ru"/>
              <a:t>A bean is an object that is instantiated, assembled, and otherwise managed by a Spring IoC container. These beans are created with the configuration metadata that you supply to the container, for example, in the form of XML </a:t>
            </a:r>
            <a:r>
              <a:rPr lang="ru">
                <a:solidFill>
                  <a:srgbClr val="4A86E8"/>
                </a:solidFill>
              </a:rPr>
              <a:t>&lt;bean/&gt;</a:t>
            </a:r>
            <a:r>
              <a:rPr lang="ru"/>
              <a:t> definitions which you have already seen in previous chapters.</a:t>
            </a:r>
            <a:endParaRPr/>
          </a:p>
          <a:p>
            <a:pPr indent="0" lvl="0" marL="0" rtl="0" algn="l">
              <a:spcBef>
                <a:spcPts val="1200"/>
              </a:spcBef>
              <a:spcAft>
                <a:spcPts val="1200"/>
              </a:spcAft>
              <a:buNone/>
            </a:pPr>
            <a:r>
              <a:t/>
            </a:r>
            <a:endParaRPr/>
          </a:p>
        </p:txBody>
      </p:sp>
      <p:sp>
        <p:nvSpPr>
          <p:cNvPr id="185" name="Google Shape;18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Overview</a:t>
            </a:r>
            <a:endParaRPr/>
          </a:p>
          <a:p>
            <a:pPr indent="-342900" lvl="0" marL="457200" rtl="0" algn="l">
              <a:spcBef>
                <a:spcPts val="0"/>
              </a:spcBef>
              <a:spcAft>
                <a:spcPts val="0"/>
              </a:spcAft>
              <a:buSzPts val="1800"/>
              <a:buChar char="●"/>
            </a:pPr>
            <a:r>
              <a:rPr lang="ru"/>
              <a:t>Spring Platform</a:t>
            </a:r>
            <a:endParaRPr/>
          </a:p>
          <a:p>
            <a:pPr indent="-342900" lvl="0" marL="457200" rtl="0" algn="l">
              <a:spcBef>
                <a:spcPts val="0"/>
              </a:spcBef>
              <a:spcAft>
                <a:spcPts val="0"/>
              </a:spcAft>
              <a:buSzPts val="1800"/>
              <a:buChar char="●"/>
            </a:pPr>
            <a:r>
              <a:rPr lang="ru"/>
              <a:t>Spring Framework</a:t>
            </a:r>
            <a:endParaRPr/>
          </a:p>
          <a:p>
            <a:pPr indent="-342900" lvl="0" marL="457200" rtl="0" algn="l">
              <a:spcBef>
                <a:spcPts val="0"/>
              </a:spcBef>
              <a:spcAft>
                <a:spcPts val="0"/>
              </a:spcAft>
              <a:buSzPts val="1800"/>
              <a:buChar char="●"/>
            </a:pPr>
            <a:r>
              <a:rPr lang="ru"/>
              <a:t>Inversion of Control</a:t>
            </a:r>
            <a:endParaRPr/>
          </a:p>
          <a:p>
            <a:pPr indent="-342900" lvl="0" marL="457200" rtl="0" algn="l">
              <a:spcBef>
                <a:spcPts val="0"/>
              </a:spcBef>
              <a:spcAft>
                <a:spcPts val="0"/>
              </a:spcAft>
              <a:buSzPts val="1800"/>
              <a:buChar char="●"/>
            </a:pPr>
            <a:r>
              <a:rPr lang="ru"/>
              <a:t>Dependency Injection</a:t>
            </a:r>
            <a:endParaRPr/>
          </a:p>
          <a:p>
            <a:pPr indent="-342900" lvl="0" marL="457200" rtl="0" algn="l">
              <a:spcBef>
                <a:spcPts val="0"/>
              </a:spcBef>
              <a:spcAft>
                <a:spcPts val="0"/>
              </a:spcAft>
              <a:buSzPts val="1800"/>
              <a:buChar char="●"/>
            </a:pPr>
            <a:r>
              <a:rPr lang="ru"/>
              <a:t>Spring MVC</a:t>
            </a:r>
            <a:endParaRPr/>
          </a:p>
          <a:p>
            <a:pPr indent="-342900" lvl="0" marL="457200" rtl="0" algn="l">
              <a:spcBef>
                <a:spcPts val="0"/>
              </a:spcBef>
              <a:spcAft>
                <a:spcPts val="0"/>
              </a:spcAft>
              <a:buSzPts val="1800"/>
              <a:buChar char="●"/>
            </a:pPr>
            <a:r>
              <a:rPr lang="ru"/>
              <a:t>Spring Boot</a:t>
            </a:r>
            <a:endParaRPr/>
          </a:p>
          <a:p>
            <a:pPr indent="-342900" lvl="0" marL="457200" rtl="0" algn="l">
              <a:spcBef>
                <a:spcPts val="0"/>
              </a:spcBef>
              <a:spcAft>
                <a:spcPts val="0"/>
              </a:spcAft>
              <a:buSzPts val="1800"/>
              <a:buChar char="●"/>
            </a:pPr>
            <a:r>
              <a:rPr lang="ru"/>
              <a:t>Spring Test</a:t>
            </a:r>
            <a:endParaRPr/>
          </a:p>
          <a:p>
            <a:pPr indent="-342900" lvl="0" marL="457200" rtl="0" algn="l">
              <a:spcBef>
                <a:spcPts val="0"/>
              </a:spcBef>
              <a:spcAft>
                <a:spcPts val="0"/>
              </a:spcAft>
              <a:buSzPts val="1800"/>
              <a:buChar char="●"/>
            </a:pPr>
            <a:r>
              <a:rPr lang="ru"/>
              <a:t>Spring Security </a:t>
            </a:r>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Definition</a:t>
            </a:r>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The bean definition contains the information called configuration metadata which is needed for the container to know the followings:</a:t>
            </a:r>
            <a:endParaRPr/>
          </a:p>
          <a:p>
            <a:pPr indent="-342900" lvl="0" marL="457200" rtl="0" algn="l">
              <a:spcBef>
                <a:spcPts val="1200"/>
              </a:spcBef>
              <a:spcAft>
                <a:spcPts val="0"/>
              </a:spcAft>
              <a:buSzPts val="1800"/>
              <a:buChar char="●"/>
            </a:pPr>
            <a:r>
              <a:rPr lang="ru"/>
              <a:t>How to create a bean</a:t>
            </a:r>
            <a:endParaRPr/>
          </a:p>
          <a:p>
            <a:pPr indent="-342900" lvl="0" marL="457200" rtl="0" algn="l">
              <a:spcBef>
                <a:spcPts val="0"/>
              </a:spcBef>
              <a:spcAft>
                <a:spcPts val="0"/>
              </a:spcAft>
              <a:buSzPts val="1800"/>
              <a:buChar char="●"/>
            </a:pPr>
            <a:r>
              <a:rPr lang="ru"/>
              <a:t>Bean's lifecycle details</a:t>
            </a:r>
            <a:endParaRPr/>
          </a:p>
          <a:p>
            <a:pPr indent="-342900" lvl="0" marL="457200" rtl="0" algn="l">
              <a:spcBef>
                <a:spcPts val="0"/>
              </a:spcBef>
              <a:spcAft>
                <a:spcPts val="0"/>
              </a:spcAft>
              <a:buSzPts val="1800"/>
              <a:buChar char="●"/>
            </a:pPr>
            <a:r>
              <a:rPr lang="ru"/>
              <a:t>Bean's dependencies</a:t>
            </a:r>
            <a:endParaRPr/>
          </a:p>
        </p:txBody>
      </p:sp>
      <p:sp>
        <p:nvSpPr>
          <p:cNvPr id="192" name="Google Shape;19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Definition</a:t>
            </a:r>
            <a:endParaRPr/>
          </a:p>
        </p:txBody>
      </p:sp>
      <p:graphicFrame>
        <p:nvGraphicFramePr>
          <p:cNvPr id="198" name="Google Shape;198;p33"/>
          <p:cNvGraphicFramePr/>
          <p:nvPr/>
        </p:nvGraphicFramePr>
        <p:xfrm>
          <a:off x="280400" y="1017725"/>
          <a:ext cx="3000000" cy="3000000"/>
        </p:xfrm>
        <a:graphic>
          <a:graphicData uri="http://schemas.openxmlformats.org/drawingml/2006/table">
            <a:tbl>
              <a:tblPr>
                <a:noFill/>
                <a:tableStyleId>{1DDEB50C-3AD8-45DD-8BCF-34CD41B41F3F}</a:tableStyleId>
              </a:tblPr>
              <a:tblGrid>
                <a:gridCol w="1605150"/>
                <a:gridCol w="6978050"/>
              </a:tblGrid>
              <a:tr h="298650">
                <a:tc>
                  <a:txBody>
                    <a:bodyPr/>
                    <a:lstStyle/>
                    <a:p>
                      <a:pPr indent="0" lvl="0" marL="0" rtl="0" algn="l">
                        <a:spcBef>
                          <a:spcPts val="0"/>
                        </a:spcBef>
                        <a:spcAft>
                          <a:spcPts val="0"/>
                        </a:spcAft>
                        <a:buNone/>
                      </a:pPr>
                      <a:r>
                        <a:rPr b="1" lang="ru" sz="1300">
                          <a:solidFill>
                            <a:schemeClr val="lt2"/>
                          </a:solidFill>
                        </a:rPr>
                        <a:t>Property</a:t>
                      </a:r>
                      <a:endParaRPr b="1" sz="1300">
                        <a:solidFill>
                          <a:schemeClr val="lt2"/>
                        </a:solidFill>
                      </a:endParaRPr>
                    </a:p>
                  </a:txBody>
                  <a:tcPr marT="91425" marB="91425" marR="91425" marL="91425"/>
                </a:tc>
                <a:tc>
                  <a:txBody>
                    <a:bodyPr/>
                    <a:lstStyle/>
                    <a:p>
                      <a:pPr indent="0" lvl="0" marL="0" rtl="0" algn="l">
                        <a:spcBef>
                          <a:spcPts val="0"/>
                        </a:spcBef>
                        <a:spcAft>
                          <a:spcPts val="0"/>
                        </a:spcAft>
                        <a:buNone/>
                      </a:pPr>
                      <a:r>
                        <a:rPr b="1" lang="ru" sz="1300">
                          <a:solidFill>
                            <a:schemeClr val="lt2"/>
                          </a:solidFill>
                        </a:rPr>
                        <a:t>Description</a:t>
                      </a:r>
                      <a:endParaRPr b="1" sz="1300">
                        <a:solidFill>
                          <a:schemeClr val="lt2"/>
                        </a:solidFill>
                      </a:endParaRPr>
                    </a:p>
                  </a:txBody>
                  <a:tcPr marT="91425" marB="91425" marR="91425" marL="91425"/>
                </a:tc>
              </a:tr>
              <a:tr h="240250">
                <a:tc>
                  <a:txBody>
                    <a:bodyPr/>
                    <a:lstStyle/>
                    <a:p>
                      <a:pPr indent="0" lvl="0" marL="0" rtl="0" algn="l">
                        <a:spcBef>
                          <a:spcPts val="0"/>
                        </a:spcBef>
                        <a:spcAft>
                          <a:spcPts val="0"/>
                        </a:spcAft>
                        <a:buNone/>
                      </a:pPr>
                      <a:r>
                        <a:rPr lang="ru" sz="1300">
                          <a:solidFill>
                            <a:srgbClr val="4A86E8"/>
                          </a:solidFill>
                        </a:rPr>
                        <a:t>class</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The bean class to be used to create the bean.</a:t>
                      </a:r>
                      <a:endParaRPr sz="1300">
                        <a:solidFill>
                          <a:schemeClr val="lt2"/>
                        </a:solidFill>
                      </a:endParaRPr>
                    </a:p>
                  </a:txBody>
                  <a:tcPr marT="91425" marB="91425" marR="91425" marL="91425"/>
                </a:tc>
              </a:tr>
              <a:tr h="100000">
                <a:tc>
                  <a:txBody>
                    <a:bodyPr/>
                    <a:lstStyle/>
                    <a:p>
                      <a:pPr indent="0" lvl="0" marL="0" rtl="0" algn="l">
                        <a:spcBef>
                          <a:spcPts val="0"/>
                        </a:spcBef>
                        <a:spcAft>
                          <a:spcPts val="0"/>
                        </a:spcAft>
                        <a:buNone/>
                      </a:pPr>
                      <a:r>
                        <a:rPr lang="ru" sz="1300">
                          <a:solidFill>
                            <a:srgbClr val="4A86E8"/>
                          </a:solidFill>
                        </a:rPr>
                        <a:t>name</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The unique bean identifier.</a:t>
                      </a:r>
                      <a:endParaRPr sz="1300">
                        <a:solidFill>
                          <a:schemeClr val="lt2"/>
                        </a:solidFill>
                      </a:endParaRPr>
                    </a:p>
                  </a:txBody>
                  <a:tcPr marT="91425" marB="91425" marR="91425" marL="91425"/>
                </a:tc>
              </a:tr>
              <a:tr h="299800">
                <a:tc>
                  <a:txBody>
                    <a:bodyPr/>
                    <a:lstStyle/>
                    <a:p>
                      <a:pPr indent="0" lvl="0" marL="0" rtl="0" algn="l">
                        <a:spcBef>
                          <a:spcPts val="0"/>
                        </a:spcBef>
                        <a:spcAft>
                          <a:spcPts val="0"/>
                        </a:spcAft>
                        <a:buNone/>
                      </a:pPr>
                      <a:r>
                        <a:rPr lang="ru" sz="1300">
                          <a:solidFill>
                            <a:srgbClr val="4A86E8"/>
                          </a:solidFill>
                        </a:rPr>
                        <a:t>scope</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The scope of the objects created from a particular bean definition.</a:t>
                      </a:r>
                      <a:endParaRPr sz="1300">
                        <a:solidFill>
                          <a:schemeClr val="lt2"/>
                        </a:solidFill>
                      </a:endParaRPr>
                    </a:p>
                  </a:txBody>
                  <a:tcPr marT="91425" marB="91425" marR="91425" marL="91425"/>
                </a:tc>
              </a:tr>
              <a:tr h="479675">
                <a:tc>
                  <a:txBody>
                    <a:bodyPr/>
                    <a:lstStyle/>
                    <a:p>
                      <a:pPr indent="0" lvl="0" marL="0" rtl="0" algn="l">
                        <a:spcBef>
                          <a:spcPts val="0"/>
                        </a:spcBef>
                        <a:spcAft>
                          <a:spcPts val="0"/>
                        </a:spcAft>
                        <a:buNone/>
                      </a:pPr>
                      <a:r>
                        <a:rPr lang="ru" sz="1300">
                          <a:solidFill>
                            <a:srgbClr val="4A86E8"/>
                          </a:solidFill>
                        </a:rPr>
                        <a:t>lazy-initialization mode</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Tells the IoC container to create a bean instance when it is first requested, rather than at startup.</a:t>
                      </a:r>
                      <a:endParaRPr sz="1300">
                        <a:solidFill>
                          <a:schemeClr val="lt2"/>
                        </a:solidFill>
                      </a:endParaRPr>
                    </a:p>
                  </a:txBody>
                  <a:tcPr marT="91425" marB="91425" marR="91425" marL="91425"/>
                </a:tc>
              </a:tr>
              <a:tr h="299800">
                <a:tc>
                  <a:txBody>
                    <a:bodyPr/>
                    <a:lstStyle/>
                    <a:p>
                      <a:pPr indent="0" lvl="0" marL="0" rtl="0" algn="l">
                        <a:spcBef>
                          <a:spcPts val="0"/>
                        </a:spcBef>
                        <a:spcAft>
                          <a:spcPts val="0"/>
                        </a:spcAft>
                        <a:buNone/>
                      </a:pPr>
                      <a:r>
                        <a:rPr lang="ru" sz="1300">
                          <a:solidFill>
                            <a:srgbClr val="4A86E8"/>
                          </a:solidFill>
                        </a:rPr>
                        <a:t>constructor-args</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Used to inject the dependencies into the class through a class constructor</a:t>
                      </a:r>
                      <a:endParaRPr sz="1300">
                        <a:solidFill>
                          <a:schemeClr val="lt2"/>
                        </a:solidFill>
                      </a:endParaRPr>
                    </a:p>
                  </a:txBody>
                  <a:tcPr marT="91425" marB="91425" marR="91425" marL="91425"/>
                </a:tc>
              </a:tr>
              <a:tr h="299800">
                <a:tc>
                  <a:txBody>
                    <a:bodyPr/>
                    <a:lstStyle/>
                    <a:p>
                      <a:pPr indent="0" lvl="0" marL="0" rtl="0" algn="l">
                        <a:spcBef>
                          <a:spcPts val="0"/>
                        </a:spcBef>
                        <a:spcAft>
                          <a:spcPts val="0"/>
                        </a:spcAft>
                        <a:buNone/>
                      </a:pPr>
                      <a:r>
                        <a:rPr lang="ru" sz="1300">
                          <a:solidFill>
                            <a:srgbClr val="4A86E8"/>
                          </a:solidFill>
                        </a:rPr>
                        <a:t>properties</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Used to inject the dependencies into the class through setter methods</a:t>
                      </a:r>
                      <a:endParaRPr sz="1300">
                        <a:solidFill>
                          <a:schemeClr val="lt2"/>
                        </a:solidFill>
                      </a:endParaRPr>
                    </a:p>
                  </a:txBody>
                  <a:tcPr marT="91425" marB="91425" marR="91425" marL="91425"/>
                </a:tc>
              </a:tr>
              <a:tr h="375950">
                <a:tc>
                  <a:txBody>
                    <a:bodyPr/>
                    <a:lstStyle/>
                    <a:p>
                      <a:pPr indent="0" lvl="0" marL="0" rtl="0" algn="l">
                        <a:spcBef>
                          <a:spcPts val="0"/>
                        </a:spcBef>
                        <a:spcAft>
                          <a:spcPts val="0"/>
                        </a:spcAft>
                        <a:buNone/>
                      </a:pPr>
                      <a:r>
                        <a:rPr lang="ru" sz="1300">
                          <a:solidFill>
                            <a:srgbClr val="4A86E8"/>
                          </a:solidFill>
                        </a:rPr>
                        <a:t>initialization method</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A callback to be called just after all necessary properties on the bean have been set by the container.</a:t>
                      </a:r>
                      <a:endParaRPr sz="1300">
                        <a:solidFill>
                          <a:schemeClr val="lt2"/>
                        </a:solidFill>
                      </a:endParaRPr>
                    </a:p>
                  </a:txBody>
                  <a:tcPr marT="91425" marB="91425" marR="91425" marL="91425"/>
                </a:tc>
              </a:tr>
              <a:tr h="299800">
                <a:tc>
                  <a:txBody>
                    <a:bodyPr/>
                    <a:lstStyle/>
                    <a:p>
                      <a:pPr indent="0" lvl="0" marL="0" rtl="0" algn="l">
                        <a:spcBef>
                          <a:spcPts val="0"/>
                        </a:spcBef>
                        <a:spcAft>
                          <a:spcPts val="0"/>
                        </a:spcAft>
                        <a:buNone/>
                      </a:pPr>
                      <a:r>
                        <a:rPr lang="ru" sz="1300">
                          <a:solidFill>
                            <a:srgbClr val="4A86E8"/>
                          </a:solidFill>
                        </a:rPr>
                        <a:t>destruction method</a:t>
                      </a:r>
                      <a:endParaRPr sz="1300">
                        <a:solidFill>
                          <a:srgbClr val="4A86E8"/>
                        </a:solidFill>
                      </a:endParaRPr>
                    </a:p>
                  </a:txBody>
                  <a:tcPr marT="91425" marB="91425" marR="91425" marL="91425"/>
                </a:tc>
                <a:tc>
                  <a:txBody>
                    <a:bodyPr/>
                    <a:lstStyle/>
                    <a:p>
                      <a:pPr indent="0" lvl="0" marL="0" rtl="0" algn="l">
                        <a:spcBef>
                          <a:spcPts val="0"/>
                        </a:spcBef>
                        <a:spcAft>
                          <a:spcPts val="0"/>
                        </a:spcAft>
                        <a:buNone/>
                      </a:pPr>
                      <a:r>
                        <a:rPr lang="ru" sz="1300">
                          <a:solidFill>
                            <a:schemeClr val="lt2"/>
                          </a:solidFill>
                        </a:rPr>
                        <a:t>A callback to be used when the container containing the bean is destroyed.</a:t>
                      </a:r>
                      <a:endParaRPr sz="1300">
                        <a:solidFill>
                          <a:schemeClr val="lt2"/>
                        </a:solidFill>
                      </a:endParaRPr>
                    </a:p>
                  </a:txBody>
                  <a:tcPr marT="91425" marB="91425" marR="91425" marL="91425"/>
                </a:tc>
              </a:tr>
            </a:tbl>
          </a:graphicData>
        </a:graphic>
      </p:graphicFrame>
      <p:sp>
        <p:nvSpPr>
          <p:cNvPr id="199" name="Google Shape;19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Bean Definition</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https://github.com/vrudas/spring-framework-examples/tree/main/example-02-bean-definition</a:t>
            </a:r>
            <a:endParaRPr/>
          </a:p>
        </p:txBody>
      </p:sp>
      <p:pic>
        <p:nvPicPr>
          <p:cNvPr id="206" name="Google Shape;206;p34"/>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Scopes</a:t>
            </a:r>
            <a:endParaRPr/>
          </a:p>
        </p:txBody>
      </p:sp>
      <p:graphicFrame>
        <p:nvGraphicFramePr>
          <p:cNvPr id="213" name="Google Shape;213;p35"/>
          <p:cNvGraphicFramePr/>
          <p:nvPr/>
        </p:nvGraphicFramePr>
        <p:xfrm>
          <a:off x="280400" y="1017725"/>
          <a:ext cx="3000000" cy="3000000"/>
        </p:xfrm>
        <a:graphic>
          <a:graphicData uri="http://schemas.openxmlformats.org/drawingml/2006/table">
            <a:tbl>
              <a:tblPr>
                <a:noFill/>
                <a:tableStyleId>{1DDEB50C-3AD8-45DD-8BCF-34CD41B41F3F}</a:tableStyleId>
              </a:tblPr>
              <a:tblGrid>
                <a:gridCol w="1605150"/>
                <a:gridCol w="6978050"/>
              </a:tblGrid>
              <a:tr h="298650">
                <a:tc>
                  <a:txBody>
                    <a:bodyPr/>
                    <a:lstStyle/>
                    <a:p>
                      <a:pPr indent="0" lvl="0" marL="0" rtl="0" algn="l">
                        <a:spcBef>
                          <a:spcPts val="0"/>
                        </a:spcBef>
                        <a:spcAft>
                          <a:spcPts val="0"/>
                        </a:spcAft>
                        <a:buNone/>
                      </a:pPr>
                      <a:r>
                        <a:rPr b="1" lang="ru" sz="1300">
                          <a:solidFill>
                            <a:schemeClr val="lt2"/>
                          </a:solidFill>
                        </a:rPr>
                        <a:t>Property</a:t>
                      </a:r>
                      <a:endParaRPr b="1" sz="1300">
                        <a:solidFill>
                          <a:schemeClr val="lt2"/>
                        </a:solidFill>
                      </a:endParaRPr>
                    </a:p>
                  </a:txBody>
                  <a:tcPr marT="91425" marB="91425" marR="91425" marL="91425"/>
                </a:tc>
                <a:tc>
                  <a:txBody>
                    <a:bodyPr/>
                    <a:lstStyle/>
                    <a:p>
                      <a:pPr indent="0" lvl="0" marL="0" rtl="0" algn="l">
                        <a:spcBef>
                          <a:spcPts val="0"/>
                        </a:spcBef>
                        <a:spcAft>
                          <a:spcPts val="0"/>
                        </a:spcAft>
                        <a:buNone/>
                      </a:pPr>
                      <a:r>
                        <a:rPr b="1" lang="ru" sz="1300">
                          <a:solidFill>
                            <a:schemeClr val="lt2"/>
                          </a:solidFill>
                        </a:rPr>
                        <a:t>Description</a:t>
                      </a:r>
                      <a:endParaRPr b="1" sz="1300">
                        <a:solidFill>
                          <a:schemeClr val="lt2"/>
                        </a:solidFill>
                      </a:endParaRPr>
                    </a:p>
                  </a:txBody>
                  <a:tcPr marT="91425" marB="91425" marR="91425" marL="91425"/>
                </a:tc>
              </a:tr>
              <a:tr h="240250">
                <a:tc>
                  <a:txBody>
                    <a:bodyPr/>
                    <a:lstStyle/>
                    <a:p>
                      <a:pPr indent="0" lvl="0" marL="0" rtl="0" algn="l">
                        <a:spcBef>
                          <a:spcPts val="0"/>
                        </a:spcBef>
                        <a:spcAft>
                          <a:spcPts val="0"/>
                        </a:spcAft>
                        <a:buNone/>
                      </a:pPr>
                      <a:r>
                        <a:rPr lang="ru">
                          <a:solidFill>
                            <a:srgbClr val="4A86E8"/>
                          </a:solidFill>
                        </a:rPr>
                        <a:t>singleton</a:t>
                      </a:r>
                      <a:endParaRPr>
                        <a:solidFill>
                          <a:srgbClr val="4A86E8"/>
                        </a:solidFill>
                      </a:endParaRPr>
                    </a:p>
                  </a:txBody>
                  <a:tcPr marT="91425" marB="91425" marR="91425" marL="91425"/>
                </a:tc>
                <a:tc>
                  <a:txBody>
                    <a:bodyPr/>
                    <a:lstStyle/>
                    <a:p>
                      <a:pPr indent="0" lvl="0" marL="0" rtl="0" algn="l">
                        <a:spcBef>
                          <a:spcPts val="0"/>
                        </a:spcBef>
                        <a:spcAft>
                          <a:spcPts val="0"/>
                        </a:spcAft>
                        <a:buNone/>
                      </a:pPr>
                      <a:r>
                        <a:rPr lang="ru">
                          <a:solidFill>
                            <a:schemeClr val="lt2"/>
                          </a:solidFill>
                        </a:rPr>
                        <a:t>This scopes the bean definition to a single instance per Spring IoC container (default).</a:t>
                      </a:r>
                      <a:endParaRPr>
                        <a:solidFill>
                          <a:schemeClr val="lt2"/>
                        </a:solidFill>
                      </a:endParaRPr>
                    </a:p>
                  </a:txBody>
                  <a:tcPr marT="91425" marB="91425" marR="91425" marL="91425"/>
                </a:tc>
              </a:tr>
              <a:tr h="100000">
                <a:tc>
                  <a:txBody>
                    <a:bodyPr/>
                    <a:lstStyle/>
                    <a:p>
                      <a:pPr indent="0" lvl="0" marL="0" rtl="0" algn="l">
                        <a:spcBef>
                          <a:spcPts val="0"/>
                        </a:spcBef>
                        <a:spcAft>
                          <a:spcPts val="0"/>
                        </a:spcAft>
                        <a:buNone/>
                      </a:pPr>
                      <a:r>
                        <a:rPr lang="ru">
                          <a:solidFill>
                            <a:srgbClr val="4A86E8"/>
                          </a:solidFill>
                        </a:rPr>
                        <a:t>prototype</a:t>
                      </a:r>
                      <a:endParaRPr>
                        <a:solidFill>
                          <a:srgbClr val="4A86E8"/>
                        </a:solidFill>
                      </a:endParaRPr>
                    </a:p>
                  </a:txBody>
                  <a:tcPr marT="91425" marB="91425" marR="91425" marL="91425"/>
                </a:tc>
                <a:tc>
                  <a:txBody>
                    <a:bodyPr/>
                    <a:lstStyle/>
                    <a:p>
                      <a:pPr indent="0" lvl="0" marL="0" rtl="0" algn="l">
                        <a:spcBef>
                          <a:spcPts val="0"/>
                        </a:spcBef>
                        <a:spcAft>
                          <a:spcPts val="0"/>
                        </a:spcAft>
                        <a:buNone/>
                      </a:pPr>
                      <a:r>
                        <a:rPr lang="ru">
                          <a:solidFill>
                            <a:schemeClr val="lt2"/>
                          </a:solidFill>
                        </a:rPr>
                        <a:t>This scopes a single bean definition to have any number of object instances.</a:t>
                      </a:r>
                      <a:endParaRPr>
                        <a:solidFill>
                          <a:schemeClr val="lt2"/>
                        </a:solidFill>
                      </a:endParaRPr>
                    </a:p>
                  </a:txBody>
                  <a:tcPr marT="91425" marB="91425" marR="91425" marL="91425"/>
                </a:tc>
              </a:tr>
              <a:tr h="299800">
                <a:tc>
                  <a:txBody>
                    <a:bodyPr/>
                    <a:lstStyle/>
                    <a:p>
                      <a:pPr indent="0" lvl="0" marL="0" rtl="0" algn="l">
                        <a:spcBef>
                          <a:spcPts val="0"/>
                        </a:spcBef>
                        <a:spcAft>
                          <a:spcPts val="0"/>
                        </a:spcAft>
                        <a:buNone/>
                      </a:pPr>
                      <a:r>
                        <a:rPr lang="ru">
                          <a:solidFill>
                            <a:srgbClr val="4A86E8"/>
                          </a:solidFill>
                        </a:rPr>
                        <a:t>request</a:t>
                      </a:r>
                      <a:r>
                        <a:rPr lang="ru">
                          <a:solidFill>
                            <a:srgbClr val="FF0000"/>
                          </a:solidFill>
                        </a:rPr>
                        <a:t>*</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ru">
                          <a:solidFill>
                            <a:schemeClr val="lt2"/>
                          </a:solidFill>
                        </a:rPr>
                        <a:t>This scopes a bean definition to an HTTP request.</a:t>
                      </a:r>
                      <a:endParaRPr>
                        <a:solidFill>
                          <a:schemeClr val="lt2"/>
                        </a:solidFill>
                      </a:endParaRPr>
                    </a:p>
                  </a:txBody>
                  <a:tcPr marT="91425" marB="91425" marR="91425" marL="91425"/>
                </a:tc>
              </a:tr>
              <a:tr h="479675">
                <a:tc>
                  <a:txBody>
                    <a:bodyPr/>
                    <a:lstStyle/>
                    <a:p>
                      <a:pPr indent="0" lvl="0" marL="0" rtl="0" algn="l">
                        <a:spcBef>
                          <a:spcPts val="0"/>
                        </a:spcBef>
                        <a:spcAft>
                          <a:spcPts val="0"/>
                        </a:spcAft>
                        <a:buNone/>
                      </a:pPr>
                      <a:r>
                        <a:rPr lang="ru">
                          <a:solidFill>
                            <a:srgbClr val="4A86E8"/>
                          </a:solidFill>
                        </a:rPr>
                        <a:t>session</a:t>
                      </a:r>
                      <a:r>
                        <a:rPr lang="ru">
                          <a:solidFill>
                            <a:srgbClr val="FF0000"/>
                          </a:solidFill>
                        </a:rPr>
                        <a:t>*</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ru">
                          <a:solidFill>
                            <a:schemeClr val="lt2"/>
                          </a:solidFill>
                        </a:rPr>
                        <a:t>This scopes a bean definition to an HTTP session.</a:t>
                      </a:r>
                      <a:endParaRPr>
                        <a:solidFill>
                          <a:schemeClr val="lt2"/>
                        </a:solidFill>
                      </a:endParaRPr>
                    </a:p>
                  </a:txBody>
                  <a:tcPr marT="91425" marB="91425" marR="91425" marL="91425"/>
                </a:tc>
              </a:tr>
            </a:tbl>
          </a:graphicData>
        </a:graphic>
      </p:graphicFrame>
      <p:sp>
        <p:nvSpPr>
          <p:cNvPr id="214" name="Google Shape;21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Bean Scope</a:t>
            </a:r>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https://github.com/vrudas/spring-framework-examples/tree/main/example-03-bean-scope</a:t>
            </a:r>
            <a:endParaRPr/>
          </a:p>
        </p:txBody>
      </p:sp>
      <p:pic>
        <p:nvPicPr>
          <p:cNvPr id="221" name="Google Shape;221;p36"/>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222" name="Google Shape;22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Lifecycle</a:t>
            </a:r>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The life cycle of a Spring bean is clear to understand.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When a bean is instantiated, it may be required to perform some initialization to get it into a usable state.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When the bean is no longer required and is removed from the container, some cleanup may be required.</a:t>
            </a:r>
            <a:endParaRPr/>
          </a:p>
          <a:p>
            <a:pPr indent="0" lvl="0" marL="0" rtl="0" algn="l">
              <a:spcBef>
                <a:spcPts val="1200"/>
              </a:spcBef>
              <a:spcAft>
                <a:spcPts val="1200"/>
              </a:spcAft>
              <a:buNone/>
            </a:pPr>
            <a:r>
              <a:t/>
            </a:r>
            <a:endParaRPr/>
          </a:p>
        </p:txBody>
      </p:sp>
      <p:sp>
        <p:nvSpPr>
          <p:cNvPr id="229" name="Google Shape;22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Lifecycle - Initialization</a:t>
            </a:r>
            <a:endParaRPr/>
          </a:p>
        </p:txBody>
      </p:sp>
      <p:sp>
        <p:nvSpPr>
          <p:cNvPr id="235" name="Google Shape;235;p38"/>
          <p:cNvSpPr txBox="1"/>
          <p:nvPr>
            <p:ph idx="1" type="body"/>
          </p:nvPr>
        </p:nvSpPr>
        <p:spPr>
          <a:xfrm>
            <a:off x="311700" y="1152475"/>
            <a:ext cx="8616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ru"/>
              <a:t>The </a:t>
            </a:r>
            <a:r>
              <a:rPr lang="ru">
                <a:solidFill>
                  <a:srgbClr val="4A86E8"/>
                </a:solidFill>
              </a:rPr>
              <a:t>org.springframework.beans.factory.InitializingBean</a:t>
            </a:r>
            <a:r>
              <a:rPr lang="ru"/>
              <a:t> interface specifies a single method: </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void afterPropertiesSet() throws Exception;</a:t>
            </a:r>
            <a:endParaRPr sz="514"/>
          </a:p>
          <a:p>
            <a:pPr indent="-308610" lvl="0" marL="457200" rtl="0" algn="l">
              <a:spcBef>
                <a:spcPts val="1200"/>
              </a:spcBef>
              <a:spcAft>
                <a:spcPts val="0"/>
              </a:spcAft>
              <a:buSzPct val="100000"/>
              <a:buChar char="●"/>
            </a:pPr>
            <a:r>
              <a:rPr lang="ru"/>
              <a:t>In the XML-based configuration metadata, you can use the init-method attribute to specify the name of the method that has a void no-argument signature: </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&lt;bean id="..." class="..." init-method="init"/&gt;</a:t>
            </a:r>
            <a:endParaRPr/>
          </a:p>
          <a:p>
            <a:pPr indent="-308610" lvl="0" marL="457200" rtl="0" algn="l">
              <a:spcBef>
                <a:spcPts val="1200"/>
              </a:spcBef>
              <a:spcAft>
                <a:spcPts val="0"/>
              </a:spcAft>
              <a:buSzPct val="100000"/>
              <a:buChar char="●"/>
            </a:pPr>
            <a:r>
              <a:rPr lang="ru"/>
              <a:t>Annotate the method with </a:t>
            </a:r>
            <a:r>
              <a:rPr lang="ru">
                <a:solidFill>
                  <a:srgbClr val="4A86E8"/>
                </a:solidFill>
              </a:rPr>
              <a:t>@PostConstruct</a:t>
            </a:r>
            <a:r>
              <a:rPr lang="ru"/>
              <a:t>:</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@PostConstruct</a:t>
            </a:r>
            <a:endParaRPr>
              <a:solidFill>
                <a:schemeClr val="accent4"/>
              </a:solidFill>
              <a:latin typeface="Courier New"/>
              <a:ea typeface="Courier New"/>
              <a:cs typeface="Courier New"/>
              <a:sym typeface="Courier New"/>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public void init() {</a:t>
            </a:r>
            <a:endParaRPr>
              <a:solidFill>
                <a:schemeClr val="accent4"/>
              </a:solidFill>
              <a:latin typeface="Courier New"/>
              <a:ea typeface="Courier New"/>
              <a:cs typeface="Courier New"/>
              <a:sym typeface="Courier New"/>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    ...</a:t>
            </a:r>
            <a:endParaRPr>
              <a:solidFill>
                <a:schemeClr val="accent4"/>
              </a:solidFill>
              <a:latin typeface="Courier New"/>
              <a:ea typeface="Courier New"/>
              <a:cs typeface="Courier New"/>
              <a:sym typeface="Courier New"/>
            </a:endParaRPr>
          </a:p>
          <a:p>
            <a:pPr indent="0" lvl="0" marL="457200" rtl="0" algn="l">
              <a:spcBef>
                <a:spcPts val="1200"/>
              </a:spcBef>
              <a:spcAft>
                <a:spcPts val="1200"/>
              </a:spcAft>
              <a:buNone/>
            </a:pPr>
            <a:r>
              <a:rPr lang="ru">
                <a:solidFill>
                  <a:schemeClr val="accent4"/>
                </a:solidFill>
                <a:latin typeface="Courier New"/>
                <a:ea typeface="Courier New"/>
                <a:cs typeface="Courier New"/>
                <a:sym typeface="Courier New"/>
              </a:rPr>
              <a:t>}</a:t>
            </a:r>
            <a:endParaRPr>
              <a:solidFill>
                <a:schemeClr val="accent4"/>
              </a:solidFill>
              <a:latin typeface="Courier New"/>
              <a:ea typeface="Courier New"/>
              <a:cs typeface="Courier New"/>
              <a:sym typeface="Courier New"/>
            </a:endParaRPr>
          </a:p>
        </p:txBody>
      </p:sp>
      <p:sp>
        <p:nvSpPr>
          <p:cNvPr id="236" name="Google Shape;23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Lifecycle - Destruction</a:t>
            </a:r>
            <a:endParaRPr/>
          </a:p>
        </p:txBody>
      </p:sp>
      <p:sp>
        <p:nvSpPr>
          <p:cNvPr id="242" name="Google Shape;242;p39"/>
          <p:cNvSpPr txBox="1"/>
          <p:nvPr>
            <p:ph idx="1" type="body"/>
          </p:nvPr>
        </p:nvSpPr>
        <p:spPr>
          <a:xfrm>
            <a:off x="311700" y="1152475"/>
            <a:ext cx="86163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ru"/>
              <a:t>The </a:t>
            </a:r>
            <a:r>
              <a:rPr lang="ru">
                <a:solidFill>
                  <a:srgbClr val="4A86E8"/>
                </a:solidFill>
              </a:rPr>
              <a:t>org.springframework.beans.factory.DisposableBean</a:t>
            </a:r>
            <a:r>
              <a:rPr lang="ru"/>
              <a:t> interface specifies a single method: </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void destroy() throws Exception;</a:t>
            </a:r>
            <a:endParaRPr sz="514"/>
          </a:p>
          <a:p>
            <a:pPr indent="-308610" lvl="0" marL="457200" rtl="0" algn="l">
              <a:spcBef>
                <a:spcPts val="1200"/>
              </a:spcBef>
              <a:spcAft>
                <a:spcPts val="0"/>
              </a:spcAft>
              <a:buSzPct val="100000"/>
              <a:buChar char="●"/>
            </a:pPr>
            <a:r>
              <a:rPr lang="ru"/>
              <a:t>In the XML-based configuration metadata, you can use the init-method attribute to specify the name of the method that has a void no-argument signature: </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&lt;bean id="..." class="..." destroy-method="destroy"/&gt;</a:t>
            </a:r>
            <a:endParaRPr/>
          </a:p>
          <a:p>
            <a:pPr indent="-308610" lvl="0" marL="457200" rtl="0" algn="l">
              <a:spcBef>
                <a:spcPts val="1200"/>
              </a:spcBef>
              <a:spcAft>
                <a:spcPts val="0"/>
              </a:spcAft>
              <a:buSzPct val="100000"/>
              <a:buChar char="●"/>
            </a:pPr>
            <a:r>
              <a:rPr lang="ru"/>
              <a:t>Annotate the method with </a:t>
            </a:r>
            <a:r>
              <a:rPr lang="ru">
                <a:solidFill>
                  <a:srgbClr val="4A86E8"/>
                </a:solidFill>
              </a:rPr>
              <a:t>@PreDestroy</a:t>
            </a:r>
            <a:r>
              <a:rPr lang="ru"/>
              <a:t>:</a:t>
            </a:r>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@PreDestroy</a:t>
            </a:r>
            <a:endParaRPr>
              <a:solidFill>
                <a:schemeClr val="accent4"/>
              </a:solidFill>
              <a:latin typeface="Courier New"/>
              <a:ea typeface="Courier New"/>
              <a:cs typeface="Courier New"/>
              <a:sym typeface="Courier New"/>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public void destroy() {</a:t>
            </a:r>
            <a:endParaRPr>
              <a:solidFill>
                <a:schemeClr val="accent4"/>
              </a:solidFill>
              <a:latin typeface="Courier New"/>
              <a:ea typeface="Courier New"/>
              <a:cs typeface="Courier New"/>
              <a:sym typeface="Courier New"/>
            </a:endParaRPr>
          </a:p>
          <a:p>
            <a:pPr indent="0" lvl="0" marL="457200" rtl="0" algn="l">
              <a:spcBef>
                <a:spcPts val="1200"/>
              </a:spcBef>
              <a:spcAft>
                <a:spcPts val="0"/>
              </a:spcAft>
              <a:buNone/>
            </a:pPr>
            <a:r>
              <a:rPr lang="ru">
                <a:solidFill>
                  <a:schemeClr val="accent4"/>
                </a:solidFill>
                <a:latin typeface="Courier New"/>
                <a:ea typeface="Courier New"/>
                <a:cs typeface="Courier New"/>
                <a:sym typeface="Courier New"/>
              </a:rPr>
              <a:t>    ...</a:t>
            </a:r>
            <a:endParaRPr>
              <a:solidFill>
                <a:schemeClr val="accent4"/>
              </a:solidFill>
              <a:latin typeface="Courier New"/>
              <a:ea typeface="Courier New"/>
              <a:cs typeface="Courier New"/>
              <a:sym typeface="Courier New"/>
            </a:endParaRPr>
          </a:p>
          <a:p>
            <a:pPr indent="0" lvl="0" marL="457200" rtl="0" algn="l">
              <a:spcBef>
                <a:spcPts val="1200"/>
              </a:spcBef>
              <a:spcAft>
                <a:spcPts val="1200"/>
              </a:spcAft>
              <a:buNone/>
            </a:pPr>
            <a:r>
              <a:rPr lang="ru">
                <a:solidFill>
                  <a:schemeClr val="accent4"/>
                </a:solidFill>
                <a:latin typeface="Courier New"/>
                <a:ea typeface="Courier New"/>
                <a:cs typeface="Courier New"/>
                <a:sym typeface="Courier New"/>
              </a:rPr>
              <a:t>}</a:t>
            </a:r>
            <a:endParaRPr>
              <a:solidFill>
                <a:schemeClr val="accent4"/>
              </a:solidFill>
              <a:latin typeface="Courier New"/>
              <a:ea typeface="Courier New"/>
              <a:cs typeface="Courier New"/>
              <a:sym typeface="Courier New"/>
            </a:endParaRPr>
          </a:p>
        </p:txBody>
      </p:sp>
      <p:sp>
        <p:nvSpPr>
          <p:cNvPr id="243" name="Google Shape;24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Beans - Multiple Lifecycle Mechanisms</a:t>
            </a:r>
            <a:endParaRPr/>
          </a:p>
        </p:txBody>
      </p:sp>
      <p:sp>
        <p:nvSpPr>
          <p:cNvPr id="249" name="Google Shape;24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Multiple lifecycle mechanisms configured for the same bean are called in the following order:</a:t>
            </a:r>
            <a:endParaRPr/>
          </a:p>
          <a:p>
            <a:pPr indent="-342900" lvl="0" marL="457200" rtl="0" algn="l">
              <a:spcBef>
                <a:spcPts val="1200"/>
              </a:spcBef>
              <a:spcAft>
                <a:spcPts val="0"/>
              </a:spcAft>
              <a:buSzPts val="1800"/>
              <a:buChar char="●"/>
            </a:pPr>
            <a:r>
              <a:rPr lang="ru"/>
              <a:t>Initialization:</a:t>
            </a:r>
            <a:endParaRPr/>
          </a:p>
          <a:p>
            <a:pPr indent="-317500" lvl="1" marL="914400" rtl="0" algn="l">
              <a:spcBef>
                <a:spcPts val="0"/>
              </a:spcBef>
              <a:spcAft>
                <a:spcPts val="0"/>
              </a:spcAft>
              <a:buSzPts val="1400"/>
              <a:buChar char="○"/>
            </a:pPr>
            <a:r>
              <a:rPr lang="ru"/>
              <a:t>Methods annotated with </a:t>
            </a:r>
            <a:r>
              <a:rPr lang="ru">
                <a:solidFill>
                  <a:srgbClr val="4A86E8"/>
                </a:solidFill>
              </a:rPr>
              <a:t>@PostConstruct</a:t>
            </a:r>
            <a:endParaRPr>
              <a:solidFill>
                <a:srgbClr val="4A86E8"/>
              </a:solidFill>
            </a:endParaRPr>
          </a:p>
          <a:p>
            <a:pPr indent="-317500" lvl="1" marL="914400" rtl="0" algn="l">
              <a:spcBef>
                <a:spcPts val="0"/>
              </a:spcBef>
              <a:spcAft>
                <a:spcPts val="0"/>
              </a:spcAft>
              <a:buSzPts val="1400"/>
              <a:buChar char="○"/>
            </a:pPr>
            <a:r>
              <a:rPr lang="ru">
                <a:solidFill>
                  <a:srgbClr val="4A86E8"/>
                </a:solidFill>
              </a:rPr>
              <a:t>afterPropertiesSet()</a:t>
            </a:r>
            <a:r>
              <a:rPr lang="ru"/>
              <a:t> as defined by the </a:t>
            </a:r>
            <a:r>
              <a:rPr lang="ru">
                <a:solidFill>
                  <a:srgbClr val="4A86E8"/>
                </a:solidFill>
              </a:rPr>
              <a:t>InitializingBean</a:t>
            </a:r>
            <a:r>
              <a:rPr lang="ru"/>
              <a:t> callback interface</a:t>
            </a:r>
            <a:endParaRPr/>
          </a:p>
          <a:p>
            <a:pPr indent="-317500" lvl="1" marL="914400" rtl="0" algn="l">
              <a:spcBef>
                <a:spcPts val="0"/>
              </a:spcBef>
              <a:spcAft>
                <a:spcPts val="0"/>
              </a:spcAft>
              <a:buSzPts val="1400"/>
              <a:buChar char="○"/>
            </a:pPr>
            <a:r>
              <a:rPr lang="ru"/>
              <a:t>A custom configured </a:t>
            </a:r>
            <a:r>
              <a:rPr lang="ru">
                <a:solidFill>
                  <a:srgbClr val="4A86E8"/>
                </a:solidFill>
              </a:rPr>
              <a:t>init()</a:t>
            </a:r>
            <a:r>
              <a:rPr lang="ru"/>
              <a:t> method</a:t>
            </a:r>
            <a:endParaRPr/>
          </a:p>
          <a:p>
            <a:pPr indent="-342900" lvl="0" marL="457200" rtl="0" algn="l">
              <a:spcBef>
                <a:spcPts val="0"/>
              </a:spcBef>
              <a:spcAft>
                <a:spcPts val="0"/>
              </a:spcAft>
              <a:buSzPts val="1800"/>
              <a:buChar char="●"/>
            </a:pPr>
            <a:r>
              <a:rPr lang="ru"/>
              <a:t>Destruction:</a:t>
            </a:r>
            <a:endParaRPr/>
          </a:p>
          <a:p>
            <a:pPr indent="-317500" lvl="1" marL="914400" rtl="0" algn="l">
              <a:spcBef>
                <a:spcPts val="0"/>
              </a:spcBef>
              <a:spcAft>
                <a:spcPts val="0"/>
              </a:spcAft>
              <a:buSzPts val="1400"/>
              <a:buChar char="○"/>
            </a:pPr>
            <a:r>
              <a:rPr lang="ru"/>
              <a:t>Methods annotated with </a:t>
            </a:r>
            <a:r>
              <a:rPr lang="ru">
                <a:solidFill>
                  <a:srgbClr val="4A86E8"/>
                </a:solidFill>
              </a:rPr>
              <a:t>@PreDestroy</a:t>
            </a:r>
            <a:endParaRPr>
              <a:solidFill>
                <a:srgbClr val="4A86E8"/>
              </a:solidFill>
            </a:endParaRPr>
          </a:p>
          <a:p>
            <a:pPr indent="-317500" lvl="1" marL="914400" rtl="0" algn="l">
              <a:spcBef>
                <a:spcPts val="0"/>
              </a:spcBef>
              <a:spcAft>
                <a:spcPts val="0"/>
              </a:spcAft>
              <a:buSzPts val="1400"/>
              <a:buChar char="○"/>
            </a:pPr>
            <a:r>
              <a:rPr lang="ru">
                <a:solidFill>
                  <a:srgbClr val="4A86E8"/>
                </a:solidFill>
              </a:rPr>
              <a:t>destroy()</a:t>
            </a:r>
            <a:r>
              <a:rPr lang="ru"/>
              <a:t> as defined by the </a:t>
            </a:r>
            <a:r>
              <a:rPr lang="ru">
                <a:solidFill>
                  <a:srgbClr val="4A86E8"/>
                </a:solidFill>
              </a:rPr>
              <a:t>DisposableBean</a:t>
            </a:r>
            <a:r>
              <a:rPr lang="ru"/>
              <a:t> callback interface</a:t>
            </a:r>
            <a:endParaRPr/>
          </a:p>
          <a:p>
            <a:pPr indent="-317500" lvl="1" marL="914400" rtl="0" algn="l">
              <a:spcBef>
                <a:spcPts val="0"/>
              </a:spcBef>
              <a:spcAft>
                <a:spcPts val="0"/>
              </a:spcAft>
              <a:buSzPts val="1400"/>
              <a:buChar char="○"/>
            </a:pPr>
            <a:r>
              <a:rPr lang="ru"/>
              <a:t>A custom configured </a:t>
            </a:r>
            <a:r>
              <a:rPr lang="ru">
                <a:solidFill>
                  <a:srgbClr val="4A86E8"/>
                </a:solidFill>
              </a:rPr>
              <a:t>destroy()</a:t>
            </a:r>
            <a:r>
              <a:rPr lang="ru"/>
              <a:t> method</a:t>
            </a:r>
            <a:endParaRPr/>
          </a:p>
        </p:txBody>
      </p:sp>
      <p:sp>
        <p:nvSpPr>
          <p:cNvPr id="250" name="Google Shape;25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Beans Lifecycle</a:t>
            </a:r>
            <a:endParaRPr/>
          </a:p>
        </p:txBody>
      </p:sp>
      <p:sp>
        <p:nvSpPr>
          <p:cNvPr id="256" name="Google Shape;25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https://github.com/vrudas/spring-framework-examples/tree/main/example-04-bean-lifecycle</a:t>
            </a:r>
            <a:endParaRPr/>
          </a:p>
        </p:txBody>
      </p:sp>
      <p:pic>
        <p:nvPicPr>
          <p:cNvPr id="257" name="Google Shape;257;p41"/>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258" name="Google Shape;25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Overview</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Spring is the most popular application development framework that provides a comprehensive programming and configuration model for modern Java-based enterprise applications - on any kind of deployment platform.</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ru"/>
              <a:t>First version was released at October 2002</a:t>
            </a:r>
            <a:endParaRPr/>
          </a:p>
          <a:p>
            <a:pPr indent="-342900" lvl="0" marL="457200" rtl="0" algn="l">
              <a:spcBef>
                <a:spcPts val="0"/>
              </a:spcBef>
              <a:spcAft>
                <a:spcPts val="0"/>
              </a:spcAft>
              <a:buSzPts val="1800"/>
              <a:buChar char="●"/>
            </a:pPr>
            <a:r>
              <a:rPr lang="ru"/>
              <a:t>Latest version is 5.3.3 (as of January 2021)</a:t>
            </a:r>
            <a:endParaRPr/>
          </a:p>
          <a:p>
            <a:pPr indent="0" lvl="0" marL="0" rtl="0" algn="l">
              <a:spcBef>
                <a:spcPts val="120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6103363" y="2354825"/>
            <a:ext cx="1544225" cy="1544225"/>
          </a:xfrm>
          <a:prstGeom prst="rect">
            <a:avLst/>
          </a:prstGeom>
          <a:noFill/>
          <a:ln>
            <a:noFill/>
          </a:ln>
        </p:spPr>
      </p:pic>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When writing a complex Java application, application classes should be as independent as possible of other Java classes to increase the possibility to reuse these classes and to test them independently of other classes while doing unit testing.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Dependency Injection (or sometime called wiring) helps in gluing these classes together and same time keeping them independent.</a:t>
            </a:r>
            <a:endParaRPr/>
          </a:p>
        </p:txBody>
      </p:sp>
      <p:sp>
        <p:nvSpPr>
          <p:cNvPr id="265" name="Google Shape;26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 - The Problem?</a:t>
            </a:r>
            <a:endParaRPr/>
          </a:p>
        </p:txBody>
      </p:sp>
      <p:sp>
        <p:nvSpPr>
          <p:cNvPr id="271" name="Google Shape;27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12800"/>
              <a:t>🤔</a:t>
            </a:r>
            <a:endParaRPr/>
          </a:p>
        </p:txBody>
      </p:sp>
      <p:sp>
        <p:nvSpPr>
          <p:cNvPr id="272" name="Google Shape;27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a:t>
            </a:r>
            <a:endParaRPr/>
          </a:p>
        </p:txBody>
      </p:sp>
      <p:sp>
        <p:nvSpPr>
          <p:cNvPr id="278" name="Google Shape;27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When writing a complex Java application, application classes should be as independent as possible of other Java classes to increase the possibility to reuse these classes and to test them independently of other classes while doing unit testing.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Dependency Injection helps in combining these classes together and same time keeping them independent.</a:t>
            </a:r>
            <a:endParaRPr/>
          </a:p>
        </p:txBody>
      </p:sp>
      <p:sp>
        <p:nvSpPr>
          <p:cNvPr id="279" name="Google Shape;27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a:t>
            </a:r>
            <a:endParaRPr/>
          </a:p>
        </p:txBody>
      </p:sp>
      <p:pic>
        <p:nvPicPr>
          <p:cNvPr id="285" name="Google Shape;285;p45"/>
          <p:cNvPicPr preferRelativeResize="0"/>
          <p:nvPr/>
        </p:nvPicPr>
        <p:blipFill>
          <a:blip r:embed="rId3">
            <a:alphaModFix/>
          </a:blip>
          <a:stretch>
            <a:fillRect/>
          </a:stretch>
        </p:blipFill>
        <p:spPr>
          <a:xfrm>
            <a:off x="1934125" y="1146275"/>
            <a:ext cx="5275749" cy="3445374"/>
          </a:xfrm>
          <a:prstGeom prst="rect">
            <a:avLst/>
          </a:prstGeom>
          <a:noFill/>
          <a:ln>
            <a:noFill/>
          </a:ln>
        </p:spPr>
      </p:pic>
      <p:sp>
        <p:nvSpPr>
          <p:cNvPr id="286" name="Google Shape;28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Dependency Injection Types</a:t>
            </a:r>
            <a:endParaRPr/>
          </a:p>
        </p:txBody>
      </p:sp>
      <p:sp>
        <p:nvSpPr>
          <p:cNvPr id="292" name="Google Shape;29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Constructor-based</a:t>
            </a:r>
            <a:r>
              <a:rPr lang="ru"/>
              <a:t> DI - is accomplished when the container invokes a class constructor with a number of arguments, each representing a dependency on other class.</a:t>
            </a:r>
            <a:endParaRPr/>
          </a:p>
          <a:p>
            <a:pPr indent="-342900" lvl="0" marL="457200" rtl="0" algn="l">
              <a:spcBef>
                <a:spcPts val="0"/>
              </a:spcBef>
              <a:spcAft>
                <a:spcPts val="0"/>
              </a:spcAft>
              <a:buSzPts val="1800"/>
              <a:buChar char="●"/>
            </a:pPr>
            <a:r>
              <a:rPr lang="ru">
                <a:solidFill>
                  <a:srgbClr val="4A86E8"/>
                </a:solidFill>
              </a:rPr>
              <a:t>Setter-based</a:t>
            </a:r>
            <a:r>
              <a:rPr lang="ru"/>
              <a:t> DI - is accomplished by the container calling setter methods on your beans after invoking a no-argument constructor or no-argument static factory method to instantiate your bean.</a:t>
            </a:r>
            <a:endParaRPr/>
          </a:p>
          <a:p>
            <a:pPr indent="0" lvl="0" marL="0" rtl="0" algn="l">
              <a:spcBef>
                <a:spcPts val="1200"/>
              </a:spcBef>
              <a:spcAft>
                <a:spcPts val="1200"/>
              </a:spcAft>
              <a:buNone/>
            </a:pPr>
            <a:r>
              <a:t/>
            </a:r>
            <a:endParaRPr/>
          </a:p>
        </p:txBody>
      </p:sp>
      <p:sp>
        <p:nvSpPr>
          <p:cNvPr id="293" name="Google Shape;29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Dependency Injection</a:t>
            </a:r>
            <a:endParaRPr/>
          </a:p>
        </p:txBody>
      </p:sp>
      <p:sp>
        <p:nvSpPr>
          <p:cNvPr id="299" name="Google Shape;299;p47"/>
          <p:cNvSpPr txBox="1"/>
          <p:nvPr>
            <p:ph idx="1" type="body"/>
          </p:nvPr>
        </p:nvSpPr>
        <p:spPr>
          <a:xfrm>
            <a:off x="85150" y="1152475"/>
            <a:ext cx="90063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https://github.com/vrudas/spring-framework-examples/tree/main/example-05-dependency-injection</a:t>
            </a:r>
            <a:endParaRPr/>
          </a:p>
        </p:txBody>
      </p:sp>
      <p:pic>
        <p:nvPicPr>
          <p:cNvPr id="300" name="Google Shape;300;p47"/>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301" name="Google Shape;30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Annotation Based Configuration (since Spring 2.5)</a:t>
            </a:r>
            <a:endParaRPr/>
          </a:p>
        </p:txBody>
      </p:sp>
      <p:graphicFrame>
        <p:nvGraphicFramePr>
          <p:cNvPr id="307" name="Google Shape;307;p48"/>
          <p:cNvGraphicFramePr/>
          <p:nvPr/>
        </p:nvGraphicFramePr>
        <p:xfrm>
          <a:off x="249100" y="1263900"/>
          <a:ext cx="3000000" cy="3000000"/>
        </p:xfrm>
        <a:graphic>
          <a:graphicData uri="http://schemas.openxmlformats.org/drawingml/2006/table">
            <a:tbl>
              <a:tblPr>
                <a:noFill/>
                <a:tableStyleId>{1DDEB50C-3AD8-45DD-8BCF-34CD41B41F3F}</a:tableStyleId>
              </a:tblPr>
              <a:tblGrid>
                <a:gridCol w="2464475"/>
                <a:gridCol w="6118725"/>
              </a:tblGrid>
              <a:tr h="592725">
                <a:tc>
                  <a:txBody>
                    <a:bodyPr/>
                    <a:lstStyle/>
                    <a:p>
                      <a:pPr indent="0" lvl="0" marL="0" rtl="0" algn="l">
                        <a:spcBef>
                          <a:spcPts val="0"/>
                        </a:spcBef>
                        <a:spcAft>
                          <a:spcPts val="0"/>
                        </a:spcAft>
                        <a:buNone/>
                      </a:pPr>
                      <a:r>
                        <a:rPr lang="ru" sz="1200">
                          <a:solidFill>
                            <a:srgbClr val="4A86E8"/>
                          </a:solidFill>
                        </a:rPr>
                        <a:t>@Autowired</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Marks a constructor, field, setter method, or config method as to be autowired by Spring's dependency injection facilities. </a:t>
                      </a:r>
                      <a:endParaRPr sz="1200">
                        <a:solidFill>
                          <a:schemeClr val="lt2"/>
                        </a:solidFill>
                      </a:endParaRPr>
                    </a:p>
                  </a:txBody>
                  <a:tcPr marT="91425" marB="91425" marR="91425" marL="91425"/>
                </a:tc>
              </a:tr>
              <a:tr h="304525">
                <a:tc>
                  <a:txBody>
                    <a:bodyPr/>
                    <a:lstStyle/>
                    <a:p>
                      <a:pPr indent="0" lvl="0" marL="0" rtl="0" algn="l">
                        <a:spcBef>
                          <a:spcPts val="0"/>
                        </a:spcBef>
                        <a:spcAft>
                          <a:spcPts val="0"/>
                        </a:spcAft>
                        <a:buNone/>
                      </a:pPr>
                      <a:r>
                        <a:rPr lang="ru" sz="1200">
                          <a:solidFill>
                            <a:srgbClr val="4A86E8"/>
                          </a:solidFill>
                        </a:rPr>
                        <a:t>@Qualifier</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used on a field or parameter as a qualifier for candidate beans when autowiring.</a:t>
                      </a:r>
                      <a:endParaRPr sz="1200">
                        <a:solidFill>
                          <a:schemeClr val="lt2"/>
                        </a:solidFill>
                      </a:endParaRPr>
                    </a:p>
                  </a:txBody>
                  <a:tcPr marT="91425" marB="91425" marR="91425" marL="91425"/>
                </a:tc>
              </a:tr>
              <a:tr h="592725">
                <a:tc>
                  <a:txBody>
                    <a:bodyPr/>
                    <a:lstStyle/>
                    <a:p>
                      <a:pPr indent="0" lvl="0" marL="0" rtl="0" algn="l">
                        <a:spcBef>
                          <a:spcPts val="0"/>
                        </a:spcBef>
                        <a:spcAft>
                          <a:spcPts val="0"/>
                        </a:spcAft>
                        <a:buNone/>
                      </a:pPr>
                      <a:r>
                        <a:rPr lang="ru" sz="1200">
                          <a:solidFill>
                            <a:srgbClr val="4A86E8"/>
                          </a:solidFill>
                        </a:rPr>
                        <a:t>@Component</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Indicates that an annotated class is a "component". Such classes are considered as candidates for auto-detection when using annotation-based configuration and classpath scanning.</a:t>
                      </a:r>
                      <a:endParaRPr sz="1200">
                        <a:solidFill>
                          <a:schemeClr val="lt2"/>
                        </a:solidFill>
                      </a:endParaRPr>
                    </a:p>
                  </a:txBody>
                  <a:tcPr marT="91425" marB="91425" marR="91425" marL="91425"/>
                </a:tc>
              </a:tr>
              <a:tr h="592725">
                <a:tc>
                  <a:txBody>
                    <a:bodyPr/>
                    <a:lstStyle/>
                    <a:p>
                      <a:pPr indent="0" lvl="0" marL="0" rtl="0" algn="l">
                        <a:spcBef>
                          <a:spcPts val="0"/>
                        </a:spcBef>
                        <a:spcAft>
                          <a:spcPts val="0"/>
                        </a:spcAft>
                        <a:buNone/>
                      </a:pPr>
                      <a:r>
                        <a:rPr lang="ru" sz="1200">
                          <a:solidFill>
                            <a:srgbClr val="4A86E8"/>
                          </a:solidFill>
                        </a:rPr>
                        <a:t>@Service</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Indicates that a class is used for code of a "Business Logic". This annotation is a general-purpose stereotype and individual teams may narrow their semantics and use as appropriate.</a:t>
                      </a:r>
                      <a:endParaRPr sz="1200">
                        <a:solidFill>
                          <a:schemeClr val="lt2"/>
                        </a:solidFill>
                      </a:endParaRPr>
                    </a:p>
                  </a:txBody>
                  <a:tcPr marT="91425" marB="91425" marR="91425" marL="91425"/>
                </a:tc>
              </a:tr>
              <a:tr h="592725">
                <a:tc>
                  <a:txBody>
                    <a:bodyPr/>
                    <a:lstStyle/>
                    <a:p>
                      <a:pPr indent="0" lvl="0" marL="0" rtl="0" algn="l">
                        <a:spcBef>
                          <a:spcPts val="0"/>
                        </a:spcBef>
                        <a:spcAft>
                          <a:spcPts val="0"/>
                        </a:spcAft>
                        <a:buNone/>
                      </a:pPr>
                      <a:r>
                        <a:rPr lang="ru" sz="1200">
                          <a:solidFill>
                            <a:srgbClr val="4A86E8"/>
                          </a:solidFill>
                        </a:rPr>
                        <a:t>@Repository</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Indicates that an annotated class is a "Repository" - a mechanism for encapsulating storage, retrieval, and search behavior which emulates a collection of objects".</a:t>
                      </a:r>
                      <a:endParaRPr sz="1200">
                        <a:solidFill>
                          <a:schemeClr val="lt2"/>
                        </a:solidFill>
                      </a:endParaRPr>
                    </a:p>
                  </a:txBody>
                  <a:tcPr marT="91425" marB="91425" marR="91425" marL="91425"/>
                </a:tc>
              </a:tr>
              <a:tr h="592725">
                <a:tc>
                  <a:txBody>
                    <a:bodyPr/>
                    <a:lstStyle/>
                    <a:p>
                      <a:pPr indent="0" lvl="0" marL="0" rtl="0" algn="l">
                        <a:spcBef>
                          <a:spcPts val="0"/>
                        </a:spcBef>
                        <a:spcAft>
                          <a:spcPts val="0"/>
                        </a:spcAft>
                        <a:buNone/>
                      </a:pPr>
                      <a:r>
                        <a:rPr lang="ru" sz="1200">
                          <a:solidFill>
                            <a:srgbClr val="4A86E8"/>
                          </a:solidFill>
                        </a:rPr>
                        <a:t>JSR-250 Annotations</a:t>
                      </a:r>
                      <a:endParaRPr sz="1200">
                        <a:solidFill>
                          <a:srgbClr val="4A86E8"/>
                        </a:solidFill>
                      </a:endParaRPr>
                    </a:p>
                  </a:txBody>
                  <a:tcPr marT="91425" marB="91425" marR="91425" marL="91425"/>
                </a:tc>
                <a:tc>
                  <a:txBody>
                    <a:bodyPr/>
                    <a:lstStyle/>
                    <a:p>
                      <a:pPr indent="0" lvl="0" marL="0" rtl="0" algn="l">
                        <a:spcBef>
                          <a:spcPts val="0"/>
                        </a:spcBef>
                        <a:spcAft>
                          <a:spcPts val="0"/>
                        </a:spcAft>
                        <a:buNone/>
                      </a:pPr>
                      <a:r>
                        <a:rPr lang="ru" sz="1200">
                          <a:solidFill>
                            <a:schemeClr val="lt2"/>
                          </a:solidFill>
                        </a:rPr>
                        <a:t>Spring supports JSR-250 based annotations which include @Resource, @PostConstruct and @PreDestroy annotations.</a:t>
                      </a:r>
                      <a:endParaRPr sz="1200">
                        <a:solidFill>
                          <a:schemeClr val="lt2"/>
                        </a:solidFill>
                      </a:endParaRPr>
                    </a:p>
                  </a:txBody>
                  <a:tcPr marT="91425" marB="91425" marR="91425" marL="91425"/>
                </a:tc>
              </a:tr>
            </a:tbl>
          </a:graphicData>
        </a:graphic>
      </p:graphicFrame>
      <p:sp>
        <p:nvSpPr>
          <p:cNvPr id="308" name="Google Shape;30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t>
            </a:r>
            <a:r>
              <a:rPr lang="ru"/>
              <a:t>Annotation Based Configuration</a:t>
            </a:r>
            <a:endParaRPr/>
          </a:p>
        </p:txBody>
      </p:sp>
      <p:sp>
        <p:nvSpPr>
          <p:cNvPr id="314" name="Google Shape;31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https://github.com/vrudas/spring-framework-examples/tree/main/example-06-annotation-config</a:t>
            </a:r>
            <a:endParaRPr/>
          </a:p>
        </p:txBody>
      </p:sp>
      <p:pic>
        <p:nvPicPr>
          <p:cNvPr id="315" name="Google Shape;315;p49"/>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316" name="Google Shape;31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Java Based Configuration</a:t>
            </a:r>
            <a:endParaRPr/>
          </a:p>
        </p:txBody>
      </p:sp>
      <p:sp>
        <p:nvSpPr>
          <p:cNvPr id="322" name="Google Shape;32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Framework independent approach without XML usage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a:t>Operates with additional annotations:</a:t>
            </a:r>
            <a:endParaRPr/>
          </a:p>
          <a:p>
            <a:pPr indent="-342900" lvl="0" marL="457200" rtl="0" algn="l">
              <a:spcBef>
                <a:spcPts val="1200"/>
              </a:spcBef>
              <a:spcAft>
                <a:spcPts val="0"/>
              </a:spcAft>
              <a:buSzPts val="1800"/>
              <a:buChar char="●"/>
            </a:pPr>
            <a:r>
              <a:rPr lang="ru">
                <a:solidFill>
                  <a:srgbClr val="4A86E8"/>
                </a:solidFill>
              </a:rPr>
              <a:t>@Configuration</a:t>
            </a:r>
            <a:r>
              <a:rPr lang="ru"/>
              <a:t> indicates that the class can be used by the Spring IoC container as a source of bean definitions.</a:t>
            </a:r>
            <a:endParaRPr/>
          </a:p>
          <a:p>
            <a:pPr indent="-342900" lvl="0" marL="457200" rtl="0" algn="l">
              <a:spcBef>
                <a:spcPts val="0"/>
              </a:spcBef>
              <a:spcAft>
                <a:spcPts val="0"/>
              </a:spcAft>
              <a:buSzPts val="1800"/>
              <a:buChar char="●"/>
            </a:pPr>
            <a:r>
              <a:rPr lang="ru">
                <a:solidFill>
                  <a:srgbClr val="4A86E8"/>
                </a:solidFill>
              </a:rPr>
              <a:t>@Bean</a:t>
            </a:r>
            <a:r>
              <a:rPr lang="ru"/>
              <a:t> annotation tells Spring that a method annotated with @Bean will return an object that should be registered as a bean in the Spring application context.</a:t>
            </a:r>
            <a:endParaRPr/>
          </a:p>
        </p:txBody>
      </p:sp>
      <p:sp>
        <p:nvSpPr>
          <p:cNvPr id="323" name="Google Shape;32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t>
            </a:r>
            <a:r>
              <a:rPr lang="ru"/>
              <a:t>Java Based Configuration</a:t>
            </a:r>
            <a:endParaRPr/>
          </a:p>
        </p:txBody>
      </p:sp>
      <p:sp>
        <p:nvSpPr>
          <p:cNvPr id="329" name="Google Shape;32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https://github.com/vrudas/spring-framework-examples/tree/main/example-07-java-config</a:t>
            </a:r>
            <a:endParaRPr/>
          </a:p>
        </p:txBody>
      </p:sp>
      <p:pic>
        <p:nvPicPr>
          <p:cNvPr id="330" name="Google Shape;330;p51"/>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331" name="Google Shape;33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Platform projects, more at </a:t>
            </a:r>
            <a:r>
              <a:rPr lang="ru" u="sng">
                <a:solidFill>
                  <a:schemeClr val="hlink"/>
                </a:solidFill>
                <a:hlinkClick r:id="rId3"/>
              </a:rPr>
              <a:t>Spring Projects</a:t>
            </a:r>
            <a:endParaRPr/>
          </a:p>
        </p:txBody>
      </p:sp>
      <p:pic>
        <p:nvPicPr>
          <p:cNvPr id="76" name="Google Shape;76;p16"/>
          <p:cNvPicPr preferRelativeResize="0"/>
          <p:nvPr/>
        </p:nvPicPr>
        <p:blipFill>
          <a:blip r:embed="rId4">
            <a:alphaModFix/>
          </a:blip>
          <a:stretch>
            <a:fillRect/>
          </a:stretch>
        </p:blipFill>
        <p:spPr>
          <a:xfrm>
            <a:off x="2401950" y="1017725"/>
            <a:ext cx="4340103" cy="3820974"/>
          </a:xfrm>
          <a:prstGeom prst="rect">
            <a:avLst/>
          </a:prstGeom>
          <a:noFill/>
          <a:ln>
            <a:noFill/>
          </a:ln>
        </p:spPr>
      </p:pic>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Properties</a:t>
            </a:r>
            <a:endParaRPr/>
          </a:p>
        </p:txBody>
      </p:sp>
      <p:pic>
        <p:nvPicPr>
          <p:cNvPr id="337" name="Google Shape;337;p52"/>
          <p:cNvPicPr preferRelativeResize="0"/>
          <p:nvPr/>
        </p:nvPicPr>
        <p:blipFill>
          <a:blip r:embed="rId3">
            <a:alphaModFix/>
          </a:blip>
          <a:stretch>
            <a:fillRect/>
          </a:stretch>
        </p:blipFill>
        <p:spPr>
          <a:xfrm>
            <a:off x="2661512" y="1017725"/>
            <a:ext cx="3820977" cy="3820977"/>
          </a:xfrm>
          <a:prstGeom prst="rect">
            <a:avLst/>
          </a:prstGeom>
          <a:noFill/>
          <a:ln>
            <a:noFill/>
          </a:ln>
        </p:spPr>
      </p:pic>
      <p:sp>
        <p:nvSpPr>
          <p:cNvPr id="338" name="Google Shape;33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Properties</a:t>
            </a:r>
            <a:endParaRPr/>
          </a:p>
        </p:txBody>
      </p:sp>
      <p:sp>
        <p:nvSpPr>
          <p:cNvPr id="344" name="Google Shape;34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https://github.com/vrudas/spring-framework-examples/tree/main/example-08-properties</a:t>
            </a:r>
            <a:endParaRPr/>
          </a:p>
        </p:txBody>
      </p:sp>
      <p:pic>
        <p:nvPicPr>
          <p:cNvPr id="345" name="Google Shape;345;p53"/>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346" name="Google Shape;34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Spring MVC</a:t>
            </a:r>
            <a:endParaRPr/>
          </a:p>
        </p:txBody>
      </p:sp>
      <p:sp>
        <p:nvSpPr>
          <p:cNvPr id="352" name="Google Shape;35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53" name="Google Shape;353;p54"/>
          <p:cNvPicPr preferRelativeResize="0"/>
          <p:nvPr/>
        </p:nvPicPr>
        <p:blipFill>
          <a:blip r:embed="rId3">
            <a:alphaModFix/>
          </a:blip>
          <a:stretch>
            <a:fillRect/>
          </a:stretch>
        </p:blipFill>
        <p:spPr>
          <a:xfrm>
            <a:off x="6928238" y="1501750"/>
            <a:ext cx="1544225" cy="154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Web MVC Framework</a:t>
            </a:r>
            <a:endParaRPr/>
          </a:p>
        </p:txBody>
      </p:sp>
      <p:sp>
        <p:nvSpPr>
          <p:cNvPr id="359" name="Google Shape;35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The Spring web MVC framework provides model-view-controller architecture and ready components that can be used to develop flexible and loosely coupled web applications.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a:t>The MVC pattern results in separating the different aspects of the application (input logic, business logic, and UI logic), while providing a loose coupling between these elements.</a:t>
            </a:r>
            <a:endParaRPr/>
          </a:p>
        </p:txBody>
      </p:sp>
      <p:sp>
        <p:nvSpPr>
          <p:cNvPr id="360" name="Google Shape;36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Web MVC Framework</a:t>
            </a:r>
            <a:endParaRPr/>
          </a:p>
        </p:txBody>
      </p:sp>
      <p:sp>
        <p:nvSpPr>
          <p:cNvPr id="366" name="Google Shape;36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The </a:t>
            </a:r>
            <a:r>
              <a:rPr lang="ru">
                <a:solidFill>
                  <a:srgbClr val="4A86E8"/>
                </a:solidFill>
              </a:rPr>
              <a:t>Model</a:t>
            </a:r>
            <a:r>
              <a:rPr lang="ru"/>
              <a:t> encapsulates the application data and in general they will consist of POJO.</a:t>
            </a:r>
            <a:endParaRPr/>
          </a:p>
          <a:p>
            <a:pPr indent="-342900" lvl="0" marL="457200" rtl="0" algn="l">
              <a:spcBef>
                <a:spcPts val="0"/>
              </a:spcBef>
              <a:spcAft>
                <a:spcPts val="0"/>
              </a:spcAft>
              <a:buSzPts val="1800"/>
              <a:buChar char="●"/>
            </a:pPr>
            <a:r>
              <a:rPr lang="ru"/>
              <a:t>The </a:t>
            </a:r>
            <a:r>
              <a:rPr lang="ru">
                <a:solidFill>
                  <a:srgbClr val="4A86E8"/>
                </a:solidFill>
              </a:rPr>
              <a:t>View</a:t>
            </a:r>
            <a:r>
              <a:rPr lang="ru"/>
              <a:t> is responsible for rendering the model data and in general it generates HTML output that the client's browser can interpret.</a:t>
            </a:r>
            <a:endParaRPr/>
          </a:p>
          <a:p>
            <a:pPr indent="-342900" lvl="0" marL="457200" rtl="0" algn="l">
              <a:spcBef>
                <a:spcPts val="0"/>
              </a:spcBef>
              <a:spcAft>
                <a:spcPts val="0"/>
              </a:spcAft>
              <a:buSzPts val="1800"/>
              <a:buChar char="●"/>
            </a:pPr>
            <a:r>
              <a:rPr lang="ru"/>
              <a:t>The </a:t>
            </a:r>
            <a:r>
              <a:rPr lang="ru">
                <a:solidFill>
                  <a:srgbClr val="4A86E8"/>
                </a:solidFill>
              </a:rPr>
              <a:t>Controller</a:t>
            </a:r>
            <a:r>
              <a:rPr lang="ru"/>
              <a:t> is responsible for processing user requests and building appropriate model and passes it to the view for rendering.</a:t>
            </a:r>
            <a:endParaRPr/>
          </a:p>
          <a:p>
            <a:pPr indent="0" lvl="0" marL="0" rtl="0" algn="l">
              <a:spcBef>
                <a:spcPts val="1200"/>
              </a:spcBef>
              <a:spcAft>
                <a:spcPts val="1200"/>
              </a:spcAft>
              <a:buNone/>
            </a:pPr>
            <a:r>
              <a:t/>
            </a:r>
            <a:endParaRPr/>
          </a:p>
        </p:txBody>
      </p:sp>
      <p:sp>
        <p:nvSpPr>
          <p:cNvPr id="367" name="Google Shape;36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DispatcherServlet (aka Front Controller design pattern)</a:t>
            </a:r>
            <a:endParaRPr/>
          </a:p>
        </p:txBody>
      </p:sp>
      <p:pic>
        <p:nvPicPr>
          <p:cNvPr id="373" name="Google Shape;373;p57"/>
          <p:cNvPicPr preferRelativeResize="0"/>
          <p:nvPr/>
        </p:nvPicPr>
        <p:blipFill>
          <a:blip r:embed="rId3">
            <a:alphaModFix/>
          </a:blip>
          <a:stretch>
            <a:fillRect/>
          </a:stretch>
        </p:blipFill>
        <p:spPr>
          <a:xfrm>
            <a:off x="1592688" y="1017725"/>
            <a:ext cx="5958636" cy="3820975"/>
          </a:xfrm>
          <a:prstGeom prst="rect">
            <a:avLst/>
          </a:prstGeom>
          <a:noFill/>
          <a:ln>
            <a:noFill/>
          </a:ln>
        </p:spPr>
      </p:pic>
      <p:sp>
        <p:nvSpPr>
          <p:cNvPr id="374" name="Google Shape;37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RequestDispatcher example</a:t>
            </a:r>
            <a:endParaRPr/>
          </a:p>
        </p:txBody>
      </p:sp>
      <p:sp>
        <p:nvSpPr>
          <p:cNvPr id="380" name="Google Shape;38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https://github.com/vrudas/spring-framework-examples/tree/main/example-09-dispatcher-servlet</a:t>
            </a:r>
            <a:endParaRPr/>
          </a:p>
        </p:txBody>
      </p:sp>
      <p:pic>
        <p:nvPicPr>
          <p:cNvPr id="381" name="Google Shape;381;p58"/>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382" name="Google Shape;38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Web MVC - Controller</a:t>
            </a:r>
            <a:endParaRPr/>
          </a:p>
        </p:txBody>
      </p:sp>
      <p:sp>
        <p:nvSpPr>
          <p:cNvPr id="388" name="Google Shape;38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DispatcherServlet</a:t>
            </a:r>
            <a:r>
              <a:rPr lang="ru"/>
              <a:t> delegates the request to the controllers to execute the functionality specific to it.</a:t>
            </a:r>
            <a:endParaRPr/>
          </a:p>
          <a:p>
            <a:pPr indent="-342900" lvl="0" marL="457200" rtl="0" algn="l">
              <a:spcBef>
                <a:spcPts val="0"/>
              </a:spcBef>
              <a:spcAft>
                <a:spcPts val="0"/>
              </a:spcAft>
              <a:buSzPts val="1800"/>
              <a:buChar char="●"/>
            </a:pPr>
            <a:r>
              <a:rPr lang="ru"/>
              <a:t>The </a:t>
            </a:r>
            <a:r>
              <a:rPr lang="ru">
                <a:solidFill>
                  <a:srgbClr val="4A86E8"/>
                </a:solidFill>
              </a:rPr>
              <a:t>@Controller</a:t>
            </a:r>
            <a:r>
              <a:rPr lang="ru"/>
              <a:t> annotation indicates that a particular class serves the role of a controller.</a:t>
            </a:r>
            <a:endParaRPr/>
          </a:p>
          <a:p>
            <a:pPr indent="-342900" lvl="0" marL="457200" rtl="0" algn="l">
              <a:spcBef>
                <a:spcPts val="0"/>
              </a:spcBef>
              <a:spcAft>
                <a:spcPts val="0"/>
              </a:spcAft>
              <a:buSzPts val="1800"/>
              <a:buChar char="●"/>
            </a:pPr>
            <a:r>
              <a:rPr lang="ru"/>
              <a:t>The </a:t>
            </a:r>
            <a:r>
              <a:rPr lang="ru">
                <a:solidFill>
                  <a:srgbClr val="4A86E8"/>
                </a:solidFill>
              </a:rPr>
              <a:t>@RequestMapping</a:t>
            </a:r>
            <a:r>
              <a:rPr lang="ru"/>
              <a:t> annotation is used to map a URL to either an entire class or a particular handler method. The class-level usage of @RequestMapping indicates that all handling methods on this controller are relative to his path.</a:t>
            </a:r>
            <a:endParaRPr/>
          </a:p>
        </p:txBody>
      </p:sp>
      <p:sp>
        <p:nvSpPr>
          <p:cNvPr id="389" name="Google Shape;38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Web MVC - Controller and Model</a:t>
            </a:r>
            <a:endParaRPr/>
          </a:p>
        </p:txBody>
      </p:sp>
      <p:sp>
        <p:nvSpPr>
          <p:cNvPr id="395" name="Google Shape;39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96" name="Google Shape;396;p60"/>
          <p:cNvPicPr preferRelativeResize="0"/>
          <p:nvPr/>
        </p:nvPicPr>
        <p:blipFill rotWithShape="1">
          <a:blip r:embed="rId3">
            <a:alphaModFix/>
          </a:blip>
          <a:srcRect b="0" l="487" r="0" t="0"/>
          <a:stretch/>
        </p:blipFill>
        <p:spPr>
          <a:xfrm>
            <a:off x="1875075" y="1207200"/>
            <a:ext cx="5420550" cy="3046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Web MVC - View</a:t>
            </a:r>
            <a:endParaRPr/>
          </a:p>
        </p:txBody>
      </p:sp>
      <p:sp>
        <p:nvSpPr>
          <p:cNvPr id="402" name="Google Shape;402;p61"/>
          <p:cNvSpPr txBox="1"/>
          <p:nvPr>
            <p:ph idx="1" type="body"/>
          </p:nvPr>
        </p:nvSpPr>
        <p:spPr>
          <a:xfrm>
            <a:off x="311700" y="1152475"/>
            <a:ext cx="8520600" cy="110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Spring MVC supports many types of views for different presentation technologies. These include - HTML, XML, JSON etc. Here example of HTML template written with Thymeleaf:</a:t>
            </a:r>
            <a:endParaRPr/>
          </a:p>
        </p:txBody>
      </p:sp>
      <p:pic>
        <p:nvPicPr>
          <p:cNvPr id="403" name="Google Shape;403;p61"/>
          <p:cNvPicPr preferRelativeResize="0"/>
          <p:nvPr/>
        </p:nvPicPr>
        <p:blipFill>
          <a:blip r:embed="rId3">
            <a:alphaModFix/>
          </a:blip>
          <a:stretch>
            <a:fillRect/>
          </a:stretch>
        </p:blipFill>
        <p:spPr>
          <a:xfrm>
            <a:off x="2085413" y="2387925"/>
            <a:ext cx="4973179" cy="2585525"/>
          </a:xfrm>
          <a:prstGeom prst="rect">
            <a:avLst/>
          </a:prstGeom>
          <a:noFill/>
          <a:ln>
            <a:noFill/>
          </a:ln>
        </p:spPr>
      </p:pic>
      <p:sp>
        <p:nvSpPr>
          <p:cNvPr id="404" name="Google Shape;40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Framework Features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BBBCBE"/>
              </a:buClr>
              <a:buSzPts val="1800"/>
              <a:buChar char="●"/>
            </a:pPr>
            <a:r>
              <a:rPr lang="ru">
                <a:solidFill>
                  <a:schemeClr val="accent5"/>
                </a:solidFill>
                <a:uFill>
                  <a:noFill/>
                </a:uFill>
                <a:hlinkClick r:id="rId3">
                  <a:extLst>
                    <a:ext uri="{A12FA001-AC4F-418D-AE19-62706E023703}">
                      <ahyp:hlinkClr val="tx"/>
                    </a:ext>
                  </a:extLst>
                </a:hlinkClick>
              </a:rPr>
              <a:t>Core technologies</a:t>
            </a:r>
            <a:r>
              <a:rPr lang="ru">
                <a:solidFill>
                  <a:srgbClr val="BBBCBE"/>
                </a:solidFill>
              </a:rPr>
              <a:t>: </a:t>
            </a:r>
            <a:r>
              <a:rPr lang="ru"/>
              <a:t>dependency injection, events, resources, i18n, validation, data binding, type conversion, SpEL, AOP.</a:t>
            </a:r>
            <a:endParaRPr/>
          </a:p>
          <a:p>
            <a:pPr indent="-342900" lvl="0" marL="457200" rtl="0" algn="l">
              <a:spcBef>
                <a:spcPts val="0"/>
              </a:spcBef>
              <a:spcAft>
                <a:spcPts val="0"/>
              </a:spcAft>
              <a:buClr>
                <a:srgbClr val="BBBCBE"/>
              </a:buClr>
              <a:buSzPts val="1800"/>
              <a:buChar char="●"/>
            </a:pPr>
            <a:r>
              <a:rPr lang="ru">
                <a:solidFill>
                  <a:schemeClr val="accent5"/>
                </a:solidFill>
                <a:uFill>
                  <a:noFill/>
                </a:uFill>
                <a:hlinkClick r:id="rId4">
                  <a:extLst>
                    <a:ext uri="{A12FA001-AC4F-418D-AE19-62706E023703}">
                      <ahyp:hlinkClr val="tx"/>
                    </a:ext>
                  </a:extLst>
                </a:hlinkClick>
              </a:rPr>
              <a:t>Testing</a:t>
            </a:r>
            <a:r>
              <a:rPr lang="ru">
                <a:solidFill>
                  <a:srgbClr val="BBBCBE"/>
                </a:solidFill>
              </a:rPr>
              <a:t>: </a:t>
            </a:r>
            <a:r>
              <a:rPr lang="ru"/>
              <a:t>mock objects, TestContext framework, Spring MVC Test,</a:t>
            </a:r>
            <a:r>
              <a:rPr lang="ru">
                <a:solidFill>
                  <a:srgbClr val="BBBCBE"/>
                </a:solidFill>
              </a:rPr>
              <a:t> </a:t>
            </a:r>
            <a:r>
              <a:rPr lang="ru">
                <a:solidFill>
                  <a:srgbClr val="FFFFFF"/>
                </a:solidFill>
              </a:rPr>
              <a:t>WebTestClient</a:t>
            </a:r>
            <a:r>
              <a:rPr lang="ru">
                <a:solidFill>
                  <a:srgbClr val="BBBCBE"/>
                </a:solidFill>
              </a:rPr>
              <a:t>.</a:t>
            </a:r>
            <a:endParaRPr>
              <a:solidFill>
                <a:srgbClr val="BBBCBE"/>
              </a:solidFill>
            </a:endParaRPr>
          </a:p>
          <a:p>
            <a:pPr indent="-342900" lvl="0" marL="457200" rtl="0" algn="l">
              <a:spcBef>
                <a:spcPts val="0"/>
              </a:spcBef>
              <a:spcAft>
                <a:spcPts val="0"/>
              </a:spcAft>
              <a:buClr>
                <a:srgbClr val="BBBCBE"/>
              </a:buClr>
              <a:buSzPts val="1800"/>
              <a:buChar char="●"/>
            </a:pPr>
            <a:r>
              <a:rPr lang="ru">
                <a:solidFill>
                  <a:schemeClr val="accent5"/>
                </a:solidFill>
                <a:uFill>
                  <a:noFill/>
                </a:uFill>
                <a:hlinkClick r:id="rId5">
                  <a:extLst>
                    <a:ext uri="{A12FA001-AC4F-418D-AE19-62706E023703}">
                      <ahyp:hlinkClr val="tx"/>
                    </a:ext>
                  </a:extLst>
                </a:hlinkClick>
              </a:rPr>
              <a:t>Data Access</a:t>
            </a:r>
            <a:r>
              <a:rPr lang="ru">
                <a:solidFill>
                  <a:srgbClr val="BBBCBE"/>
                </a:solidFill>
              </a:rPr>
              <a:t>: </a:t>
            </a:r>
            <a:r>
              <a:rPr lang="ru"/>
              <a:t>transactions, DAO support, JDBC, ORM.</a:t>
            </a:r>
            <a:endParaRPr/>
          </a:p>
          <a:p>
            <a:pPr indent="-342900" lvl="0" marL="457200" rtl="0" algn="l">
              <a:spcBef>
                <a:spcPts val="0"/>
              </a:spcBef>
              <a:spcAft>
                <a:spcPts val="0"/>
              </a:spcAft>
              <a:buClr>
                <a:srgbClr val="BBBCBE"/>
              </a:buClr>
              <a:buSzPts val="1800"/>
              <a:buChar char="●"/>
            </a:pPr>
            <a:r>
              <a:rPr lang="ru">
                <a:solidFill>
                  <a:schemeClr val="accent5"/>
                </a:solidFill>
                <a:uFill>
                  <a:noFill/>
                </a:uFill>
                <a:hlinkClick r:id="rId6">
                  <a:extLst>
                    <a:ext uri="{A12FA001-AC4F-418D-AE19-62706E023703}">
                      <ahyp:hlinkClr val="tx"/>
                    </a:ext>
                  </a:extLst>
                </a:hlinkClick>
              </a:rPr>
              <a:t>Spring MVC</a:t>
            </a:r>
            <a:r>
              <a:rPr lang="ru">
                <a:solidFill>
                  <a:srgbClr val="BBBCBE"/>
                </a:solidFill>
              </a:rPr>
              <a:t> </a:t>
            </a:r>
            <a:r>
              <a:rPr lang="ru"/>
              <a:t>and</a:t>
            </a:r>
            <a:r>
              <a:rPr lang="ru">
                <a:solidFill>
                  <a:srgbClr val="BBBCBE"/>
                </a:solidFill>
              </a:rPr>
              <a:t> </a:t>
            </a:r>
            <a:r>
              <a:rPr lang="ru">
                <a:solidFill>
                  <a:schemeClr val="accent5"/>
                </a:solidFill>
                <a:uFill>
                  <a:noFill/>
                </a:uFill>
                <a:hlinkClick r:id="rId7">
                  <a:extLst>
                    <a:ext uri="{A12FA001-AC4F-418D-AE19-62706E023703}">
                      <ahyp:hlinkClr val="tx"/>
                    </a:ext>
                  </a:extLst>
                </a:hlinkClick>
              </a:rPr>
              <a:t>Spring WebFlux</a:t>
            </a:r>
            <a:r>
              <a:rPr lang="ru">
                <a:solidFill>
                  <a:srgbClr val="BBBCBE"/>
                </a:solidFill>
              </a:rPr>
              <a:t> </a:t>
            </a:r>
            <a:r>
              <a:rPr lang="ru"/>
              <a:t>web frameworks.</a:t>
            </a:r>
            <a:endParaRPr/>
          </a:p>
          <a:p>
            <a:pPr indent="-342900" lvl="0" marL="457200" rtl="0" algn="l">
              <a:spcBef>
                <a:spcPts val="0"/>
              </a:spcBef>
              <a:spcAft>
                <a:spcPts val="0"/>
              </a:spcAft>
              <a:buClr>
                <a:srgbClr val="BBBCBE"/>
              </a:buClr>
              <a:buSzPts val="1800"/>
              <a:buChar char="●"/>
            </a:pPr>
            <a:r>
              <a:rPr lang="ru">
                <a:solidFill>
                  <a:schemeClr val="accent5"/>
                </a:solidFill>
                <a:uFill>
                  <a:noFill/>
                </a:uFill>
                <a:hlinkClick r:id="rId8">
                  <a:extLst>
                    <a:ext uri="{A12FA001-AC4F-418D-AE19-62706E023703}">
                      <ahyp:hlinkClr val="tx"/>
                    </a:ext>
                  </a:extLst>
                </a:hlinkClick>
              </a:rPr>
              <a:t>Integration</a:t>
            </a:r>
            <a:r>
              <a:rPr lang="ru">
                <a:solidFill>
                  <a:srgbClr val="BBBCBE"/>
                </a:solidFill>
              </a:rPr>
              <a:t>: </a:t>
            </a:r>
            <a:r>
              <a:rPr lang="ru"/>
              <a:t>email, tasks, scheduling, cache.</a:t>
            </a:r>
            <a:endParaRPr/>
          </a:p>
          <a:p>
            <a:pPr indent="-342900" lvl="0" marL="457200" rtl="0" algn="l">
              <a:spcBef>
                <a:spcPts val="0"/>
              </a:spcBef>
              <a:spcAft>
                <a:spcPts val="0"/>
              </a:spcAft>
              <a:buClr>
                <a:srgbClr val="BBBCBE"/>
              </a:buClr>
              <a:buSzPts val="1800"/>
              <a:buChar char="●"/>
            </a:pPr>
            <a:r>
              <a:rPr lang="ru">
                <a:solidFill>
                  <a:schemeClr val="accent5"/>
                </a:solidFill>
                <a:uFill>
                  <a:noFill/>
                </a:uFill>
                <a:hlinkClick r:id="rId9">
                  <a:extLst>
                    <a:ext uri="{A12FA001-AC4F-418D-AE19-62706E023703}">
                      <ahyp:hlinkClr val="tx"/>
                    </a:ext>
                  </a:extLst>
                </a:hlinkClick>
              </a:rPr>
              <a:t>Languages</a:t>
            </a:r>
            <a:r>
              <a:rPr lang="ru">
                <a:solidFill>
                  <a:srgbClr val="BBBCBE"/>
                </a:solidFill>
              </a:rPr>
              <a:t>: </a:t>
            </a:r>
            <a:r>
              <a:rPr lang="ru"/>
              <a:t>Kotlin, Groovy, dynamic languages.</a:t>
            </a:r>
            <a:endParaRPr/>
          </a:p>
          <a:p>
            <a:pPr indent="0" lvl="0" marL="0" rtl="0" algn="l">
              <a:spcBef>
                <a:spcPts val="1200"/>
              </a:spcBef>
              <a:spcAft>
                <a:spcPts val="1200"/>
              </a:spcAft>
              <a:buNone/>
            </a:pPr>
            <a:r>
              <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Thymeleaf</a:t>
            </a:r>
            <a:endParaRPr/>
          </a:p>
        </p:txBody>
      </p:sp>
      <p:pic>
        <p:nvPicPr>
          <p:cNvPr id="410" name="Google Shape;410;p62"/>
          <p:cNvPicPr preferRelativeResize="0"/>
          <p:nvPr/>
        </p:nvPicPr>
        <p:blipFill>
          <a:blip r:embed="rId3">
            <a:alphaModFix/>
          </a:blip>
          <a:stretch>
            <a:fillRect/>
          </a:stretch>
        </p:blipFill>
        <p:spPr>
          <a:xfrm>
            <a:off x="3133838" y="1017725"/>
            <a:ext cx="2876325" cy="2881950"/>
          </a:xfrm>
          <a:prstGeom prst="rect">
            <a:avLst/>
          </a:prstGeom>
          <a:noFill/>
          <a:ln>
            <a:noFill/>
          </a:ln>
        </p:spPr>
      </p:pic>
      <p:sp>
        <p:nvSpPr>
          <p:cNvPr id="411" name="Google Shape;41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Thymeleaf</a:t>
            </a:r>
            <a:endParaRPr/>
          </a:p>
        </p:txBody>
      </p:sp>
      <p:sp>
        <p:nvSpPr>
          <p:cNvPr id="417" name="Google Shape;417;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t>Thymeleaf is a Java library</a:t>
            </a:r>
            <a:endParaRPr/>
          </a:p>
          <a:p>
            <a:pPr indent="-342900" lvl="0" marL="457200" rtl="0" algn="l">
              <a:spcBef>
                <a:spcPts val="0"/>
              </a:spcBef>
              <a:spcAft>
                <a:spcPts val="0"/>
              </a:spcAft>
              <a:buSzPts val="1800"/>
              <a:buChar char="●"/>
            </a:pPr>
            <a:r>
              <a:rPr lang="ru"/>
              <a:t>It is an XML/HTML template engine able to apply a set of transformations to template files in order to display data and/or text produced by your applications</a:t>
            </a:r>
            <a:endParaRPr/>
          </a:p>
          <a:p>
            <a:pPr indent="-342900" lvl="0" marL="457200" rtl="0" algn="l">
              <a:spcBef>
                <a:spcPts val="0"/>
              </a:spcBef>
              <a:spcAft>
                <a:spcPts val="0"/>
              </a:spcAft>
              <a:buSzPts val="1800"/>
              <a:buChar char="●"/>
            </a:pPr>
            <a:r>
              <a:rPr lang="ru"/>
              <a:t>Often used as a Back-end rendering technology for web applications</a:t>
            </a:r>
            <a:endParaRPr/>
          </a:p>
          <a:p>
            <a:pPr indent="-342900" lvl="0" marL="457200" rtl="0" algn="l">
              <a:spcBef>
                <a:spcPts val="0"/>
              </a:spcBef>
              <a:spcAft>
                <a:spcPts val="0"/>
              </a:spcAft>
              <a:buSzPts val="1800"/>
              <a:buChar char="●"/>
            </a:pPr>
            <a:r>
              <a:rPr lang="ru"/>
              <a:t>Has own dialect language to manipulate with data</a:t>
            </a:r>
            <a:endParaRPr/>
          </a:p>
          <a:p>
            <a:pPr indent="0" lvl="0" marL="457200" rtl="0" algn="l">
              <a:spcBef>
                <a:spcPts val="1200"/>
              </a:spcBef>
              <a:spcAft>
                <a:spcPts val="0"/>
              </a:spcAft>
              <a:buNone/>
            </a:pPr>
            <a:r>
              <a:rPr lang="ru"/>
              <a:t>More info at:</a:t>
            </a:r>
            <a:endParaRPr/>
          </a:p>
          <a:p>
            <a:pPr indent="0" lvl="0" marL="457200" rtl="0" algn="l">
              <a:spcBef>
                <a:spcPts val="1200"/>
              </a:spcBef>
              <a:spcAft>
                <a:spcPts val="0"/>
              </a:spcAft>
              <a:buNone/>
            </a:pPr>
            <a:r>
              <a:rPr lang="ru" u="sng">
                <a:solidFill>
                  <a:schemeClr val="hlink"/>
                </a:solidFill>
                <a:hlinkClick r:id="rId3"/>
              </a:rPr>
              <a:t>https://www.thymeleaf.org/doc/tutorials/3.0/usingthymeleaf.html</a:t>
            </a:r>
            <a:endParaRPr/>
          </a:p>
          <a:p>
            <a:pPr indent="0" lvl="0" marL="457200" rtl="0" algn="l">
              <a:spcBef>
                <a:spcPts val="1200"/>
              </a:spcBef>
              <a:spcAft>
                <a:spcPts val="0"/>
              </a:spcAft>
              <a:buNone/>
            </a:pPr>
            <a:r>
              <a:rPr lang="ru" u="sng">
                <a:solidFill>
                  <a:schemeClr val="hlink"/>
                </a:solidFill>
                <a:hlinkClick r:id="rId4"/>
              </a:rPr>
              <a:t>https://www.baeldung.com/thymeleaf-in-spring-mvc</a:t>
            </a:r>
            <a:endParaRPr/>
          </a:p>
          <a:p>
            <a:pPr indent="0" lvl="0" marL="0" rtl="0" algn="l">
              <a:spcBef>
                <a:spcPts val="1200"/>
              </a:spcBef>
              <a:spcAft>
                <a:spcPts val="1200"/>
              </a:spcAft>
              <a:buNone/>
            </a:pPr>
            <a:r>
              <a:t/>
            </a:r>
            <a:endParaRPr/>
          </a:p>
        </p:txBody>
      </p:sp>
      <p:sp>
        <p:nvSpPr>
          <p:cNvPr id="418" name="Google Shape;41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@RequestMapping - Details</a:t>
            </a:r>
            <a:endParaRPr/>
          </a:p>
        </p:txBody>
      </p:sp>
      <p:sp>
        <p:nvSpPr>
          <p:cNvPr id="424" name="Google Shape;424;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ru"/>
              <a:t>URI templates can be used for convenient access to selected parts of a URL in a </a:t>
            </a:r>
            <a:r>
              <a:rPr lang="ru">
                <a:solidFill>
                  <a:srgbClr val="4A86E8"/>
                </a:solidFill>
              </a:rPr>
              <a:t>@RequestMapping</a:t>
            </a:r>
            <a:r>
              <a:rPr lang="ru"/>
              <a:t> method.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ru"/>
              <a:t>A URI Template is a URI-like string, containing one or more variable names. When you substitute values for these variables, the template becomes a URI.</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ru"/>
              <a:t>For example, the URI Template </a:t>
            </a:r>
            <a:r>
              <a:rPr lang="ru">
                <a:solidFill>
                  <a:srgbClr val="4A86E8"/>
                </a:solidFill>
              </a:rPr>
              <a:t>http://localhost:8080/users/{userId}</a:t>
            </a:r>
            <a:r>
              <a:rPr lang="ru"/>
              <a:t> contains the variable userId. Assigning the value </a:t>
            </a:r>
            <a:r>
              <a:rPr lang="ru">
                <a:solidFill>
                  <a:srgbClr val="4A86E8"/>
                </a:solidFill>
              </a:rPr>
              <a:t>123</a:t>
            </a:r>
            <a:r>
              <a:rPr lang="ru"/>
              <a:t> to the variable placeholder provide </a:t>
            </a:r>
            <a:r>
              <a:rPr lang="ru" u="sng">
                <a:solidFill>
                  <a:srgbClr val="4A86E8"/>
                </a:solidFill>
              </a:rPr>
              <a:t>http://localhost:8080/users/123</a:t>
            </a:r>
            <a:r>
              <a:rPr lang="ru"/>
              <a:t>.</a:t>
            </a:r>
            <a:endParaRPr/>
          </a:p>
        </p:txBody>
      </p:sp>
      <p:sp>
        <p:nvSpPr>
          <p:cNvPr id="425" name="Google Shape;42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@RequestMapping - Details</a:t>
            </a:r>
            <a:endParaRPr/>
          </a:p>
        </p:txBody>
      </p:sp>
      <p:pic>
        <p:nvPicPr>
          <p:cNvPr id="431" name="Google Shape;431;p65"/>
          <p:cNvPicPr preferRelativeResize="0"/>
          <p:nvPr/>
        </p:nvPicPr>
        <p:blipFill>
          <a:blip r:embed="rId3">
            <a:alphaModFix/>
          </a:blip>
          <a:stretch>
            <a:fillRect/>
          </a:stretch>
        </p:blipFill>
        <p:spPr>
          <a:xfrm>
            <a:off x="1251950" y="2060975"/>
            <a:ext cx="6640100" cy="1021550"/>
          </a:xfrm>
          <a:prstGeom prst="rect">
            <a:avLst/>
          </a:prstGeom>
          <a:noFill/>
          <a:ln>
            <a:noFill/>
          </a:ln>
        </p:spPr>
      </p:pic>
      <p:sp>
        <p:nvSpPr>
          <p:cNvPr id="432" name="Google Shape;43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@RequestMapping - Details</a:t>
            </a:r>
            <a:endParaRPr/>
          </a:p>
        </p:txBody>
      </p:sp>
      <p:pic>
        <p:nvPicPr>
          <p:cNvPr id="438" name="Google Shape;438;p66"/>
          <p:cNvPicPr preferRelativeResize="0"/>
          <p:nvPr/>
        </p:nvPicPr>
        <p:blipFill>
          <a:blip r:embed="rId3">
            <a:alphaModFix/>
          </a:blip>
          <a:stretch>
            <a:fillRect/>
          </a:stretch>
        </p:blipFill>
        <p:spPr>
          <a:xfrm>
            <a:off x="898338" y="2060975"/>
            <a:ext cx="7347330" cy="1021550"/>
          </a:xfrm>
          <a:prstGeom prst="rect">
            <a:avLst/>
          </a:prstGeom>
          <a:noFill/>
          <a:ln>
            <a:noFill/>
          </a:ln>
        </p:spPr>
      </p:pic>
      <p:sp>
        <p:nvSpPr>
          <p:cNvPr id="439" name="Google Shape;43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@RequestMapping - Details</a:t>
            </a:r>
            <a:endParaRPr/>
          </a:p>
        </p:txBody>
      </p:sp>
      <p:pic>
        <p:nvPicPr>
          <p:cNvPr id="445" name="Google Shape;445;p67"/>
          <p:cNvPicPr preferRelativeResize="0"/>
          <p:nvPr/>
        </p:nvPicPr>
        <p:blipFill>
          <a:blip r:embed="rId3">
            <a:alphaModFix/>
          </a:blip>
          <a:stretch>
            <a:fillRect/>
          </a:stretch>
        </p:blipFill>
        <p:spPr>
          <a:xfrm>
            <a:off x="793438" y="1586575"/>
            <a:ext cx="7557126" cy="1970350"/>
          </a:xfrm>
          <a:prstGeom prst="rect">
            <a:avLst/>
          </a:prstGeom>
          <a:noFill/>
          <a:ln>
            <a:noFill/>
          </a:ln>
        </p:spPr>
      </p:pic>
      <p:sp>
        <p:nvSpPr>
          <p:cNvPr id="446" name="Google Shape;44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t>
            </a:r>
            <a:r>
              <a:rPr lang="ru"/>
              <a:t>Spring Web MVC</a:t>
            </a:r>
            <a:endParaRPr/>
          </a:p>
        </p:txBody>
      </p:sp>
      <p:sp>
        <p:nvSpPr>
          <p:cNvPr id="452" name="Google Shape;452;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https://github.com/vrudas/spring-framework-examples/tree/main/example-10-spring-mvc</a:t>
            </a:r>
            <a:endParaRPr/>
          </a:p>
        </p:txBody>
      </p:sp>
      <p:pic>
        <p:nvPicPr>
          <p:cNvPr id="453" name="Google Shape;453;p68"/>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454" name="Google Shape;454;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Boot</a:t>
            </a:r>
            <a:endParaRPr/>
          </a:p>
        </p:txBody>
      </p:sp>
      <p:pic>
        <p:nvPicPr>
          <p:cNvPr id="460" name="Google Shape;460;p69"/>
          <p:cNvPicPr preferRelativeResize="0"/>
          <p:nvPr/>
        </p:nvPicPr>
        <p:blipFill>
          <a:blip r:embed="rId3">
            <a:alphaModFix/>
          </a:blip>
          <a:stretch>
            <a:fillRect/>
          </a:stretch>
        </p:blipFill>
        <p:spPr>
          <a:xfrm>
            <a:off x="2467000" y="1466625"/>
            <a:ext cx="4210001" cy="2210250"/>
          </a:xfrm>
          <a:prstGeom prst="rect">
            <a:avLst/>
          </a:prstGeom>
          <a:noFill/>
          <a:ln>
            <a:noFill/>
          </a:ln>
        </p:spPr>
      </p:pic>
      <p:sp>
        <p:nvSpPr>
          <p:cNvPr id="461" name="Google Shape;46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Boot</a:t>
            </a:r>
            <a:endParaRPr/>
          </a:p>
        </p:txBody>
      </p:sp>
      <p:pic>
        <p:nvPicPr>
          <p:cNvPr id="467" name="Google Shape;467;p70"/>
          <p:cNvPicPr preferRelativeResize="0"/>
          <p:nvPr/>
        </p:nvPicPr>
        <p:blipFill>
          <a:blip r:embed="rId3">
            <a:alphaModFix/>
          </a:blip>
          <a:stretch>
            <a:fillRect/>
          </a:stretch>
        </p:blipFill>
        <p:spPr>
          <a:xfrm>
            <a:off x="2565363" y="1017725"/>
            <a:ext cx="4065675" cy="3388050"/>
          </a:xfrm>
          <a:prstGeom prst="rect">
            <a:avLst/>
          </a:prstGeom>
          <a:noFill/>
          <a:ln>
            <a:noFill/>
          </a:ln>
        </p:spPr>
      </p:pic>
      <p:sp>
        <p:nvSpPr>
          <p:cNvPr id="468" name="Google Shape;46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Boot Starters (</a:t>
            </a:r>
            <a:r>
              <a:rPr lang="ru" u="sng">
                <a:solidFill>
                  <a:schemeClr val="hlink"/>
                </a:solidFill>
                <a:hlinkClick r:id="rId3"/>
              </a:rPr>
              <a:t>https://start.spring.io/</a:t>
            </a:r>
            <a:r>
              <a:rPr lang="ru"/>
              <a:t>)</a:t>
            </a:r>
            <a:endParaRPr/>
          </a:p>
        </p:txBody>
      </p:sp>
      <p:pic>
        <p:nvPicPr>
          <p:cNvPr id="474" name="Google Shape;474;p71"/>
          <p:cNvPicPr preferRelativeResize="0"/>
          <p:nvPr/>
        </p:nvPicPr>
        <p:blipFill>
          <a:blip r:embed="rId4">
            <a:alphaModFix/>
          </a:blip>
          <a:stretch>
            <a:fillRect/>
          </a:stretch>
        </p:blipFill>
        <p:spPr>
          <a:xfrm>
            <a:off x="1648100" y="1096325"/>
            <a:ext cx="5847788" cy="3820975"/>
          </a:xfrm>
          <a:prstGeom prst="rect">
            <a:avLst/>
          </a:prstGeom>
          <a:noFill/>
          <a:ln>
            <a:noFill/>
          </a:ln>
        </p:spPr>
      </p:pic>
      <p:sp>
        <p:nvSpPr>
          <p:cNvPr id="475" name="Google Shape;47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Framework Runtime</a:t>
            </a:r>
            <a:endParaRPr/>
          </a:p>
        </p:txBody>
      </p:sp>
      <p:pic>
        <p:nvPicPr>
          <p:cNvPr id="90" name="Google Shape;90;p18"/>
          <p:cNvPicPr preferRelativeResize="0"/>
          <p:nvPr/>
        </p:nvPicPr>
        <p:blipFill>
          <a:blip r:embed="rId3">
            <a:alphaModFix/>
          </a:blip>
          <a:stretch>
            <a:fillRect/>
          </a:stretch>
        </p:blipFill>
        <p:spPr>
          <a:xfrm>
            <a:off x="2421700" y="1067775"/>
            <a:ext cx="5094634" cy="3820975"/>
          </a:xfrm>
          <a:prstGeom prst="rect">
            <a:avLst/>
          </a:prstGeom>
          <a:noFill/>
          <a:ln>
            <a:noFill/>
          </a:ln>
        </p:spPr>
      </p:pic>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Spring Boot</a:t>
            </a:r>
            <a:endParaRPr/>
          </a:p>
        </p:txBody>
      </p:sp>
      <p:sp>
        <p:nvSpPr>
          <p:cNvPr id="481" name="Google Shape;481;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https://github.com/vrudas/spring-framework-examples/tree/main/example-11-spring-boot</a:t>
            </a:r>
            <a:endParaRPr/>
          </a:p>
        </p:txBody>
      </p:sp>
      <p:pic>
        <p:nvPicPr>
          <p:cNvPr id="482" name="Google Shape;482;p72"/>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483" name="Google Shape;48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Notes Application</a:t>
            </a:r>
            <a:endParaRPr/>
          </a:p>
        </p:txBody>
      </p:sp>
      <p:sp>
        <p:nvSpPr>
          <p:cNvPr id="489" name="Google Shape;489;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9600"/>
              <a:t>📓</a:t>
            </a:r>
            <a:r>
              <a:rPr lang="ru" sz="9600"/>
              <a:t>🗒</a:t>
            </a:r>
            <a:r>
              <a:rPr lang="ru" sz="9600"/>
              <a:t>📔💻</a:t>
            </a:r>
            <a:endParaRPr sz="9600"/>
          </a:p>
        </p:txBody>
      </p:sp>
      <p:sp>
        <p:nvSpPr>
          <p:cNvPr id="490" name="Google Shape;49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Notes Application</a:t>
            </a:r>
            <a:endParaRPr/>
          </a:p>
        </p:txBody>
      </p:sp>
      <p:sp>
        <p:nvSpPr>
          <p:cNvPr id="496" name="Google Shape;496;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https://github.com/vrudas/spring-framework-examples/tree/main/notes-app</a:t>
            </a:r>
            <a:endParaRPr/>
          </a:p>
        </p:txBody>
      </p:sp>
      <p:pic>
        <p:nvPicPr>
          <p:cNvPr id="497" name="Google Shape;497;p74"/>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498" name="Google Shape;49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Request Interceptor</a:t>
            </a:r>
            <a:endParaRPr/>
          </a:p>
        </p:txBody>
      </p:sp>
      <p:pic>
        <p:nvPicPr>
          <p:cNvPr id="504" name="Google Shape;504;p75"/>
          <p:cNvPicPr preferRelativeResize="0"/>
          <p:nvPr/>
        </p:nvPicPr>
        <p:blipFill>
          <a:blip r:embed="rId3">
            <a:alphaModFix/>
          </a:blip>
          <a:stretch>
            <a:fillRect/>
          </a:stretch>
        </p:blipFill>
        <p:spPr>
          <a:xfrm>
            <a:off x="720538" y="1222525"/>
            <a:ext cx="7702924" cy="3192276"/>
          </a:xfrm>
          <a:prstGeom prst="rect">
            <a:avLst/>
          </a:prstGeom>
          <a:noFill/>
          <a:ln>
            <a:noFill/>
          </a:ln>
        </p:spPr>
      </p:pic>
      <p:sp>
        <p:nvSpPr>
          <p:cNvPr id="505" name="Google Shape;50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Interceptor</a:t>
            </a:r>
            <a:endParaRPr/>
          </a:p>
        </p:txBody>
      </p:sp>
      <p:sp>
        <p:nvSpPr>
          <p:cNvPr id="511" name="Google Shape;51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https://github.com/vrudas/spring-framework-examples/blob/main/notes-app/src/main/java/io/sfe/notesapp/web/common/LoggerInterceptor.java</a:t>
            </a:r>
            <a:endParaRPr/>
          </a:p>
        </p:txBody>
      </p:sp>
      <p:pic>
        <p:nvPicPr>
          <p:cNvPr id="512" name="Google Shape;512;p76"/>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513" name="Google Shape;513;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Error Handling</a:t>
            </a:r>
            <a:endParaRPr/>
          </a:p>
        </p:txBody>
      </p:sp>
      <p:sp>
        <p:nvSpPr>
          <p:cNvPr id="519" name="Google Shape;51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20" name="Google Shape;520;p77"/>
          <p:cNvPicPr preferRelativeResize="0"/>
          <p:nvPr/>
        </p:nvPicPr>
        <p:blipFill>
          <a:blip r:embed="rId3">
            <a:alphaModFix/>
          </a:blip>
          <a:stretch>
            <a:fillRect/>
          </a:stretch>
        </p:blipFill>
        <p:spPr>
          <a:xfrm>
            <a:off x="2589163" y="1232300"/>
            <a:ext cx="3965674" cy="26789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t>
            </a:r>
            <a:r>
              <a:rPr lang="ru"/>
              <a:t>Error Handling</a:t>
            </a:r>
            <a:r>
              <a:rPr lang="ru"/>
              <a:t> </a:t>
            </a:r>
            <a:endParaRPr/>
          </a:p>
        </p:txBody>
      </p:sp>
      <p:sp>
        <p:nvSpPr>
          <p:cNvPr id="526" name="Google Shape;526;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https://github.com/vrudas/spring-framework-examples/blob/main/notes-app/src/main/java/io/sfe/notesapp/web/common/ControllerExceptionHandler.java</a:t>
            </a:r>
            <a:endParaRPr/>
          </a:p>
        </p:txBody>
      </p:sp>
      <p:pic>
        <p:nvPicPr>
          <p:cNvPr id="527" name="Google Shape;527;p78"/>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528" name="Google Shape;52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Integration Testing</a:t>
            </a:r>
            <a:endParaRPr/>
          </a:p>
        </p:txBody>
      </p:sp>
      <p:sp>
        <p:nvSpPr>
          <p:cNvPr id="534" name="Google Shape;534;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35" name="Google Shape;535;p79"/>
          <p:cNvPicPr preferRelativeResize="0"/>
          <p:nvPr/>
        </p:nvPicPr>
        <p:blipFill>
          <a:blip r:embed="rId3">
            <a:alphaModFix/>
          </a:blip>
          <a:stretch>
            <a:fillRect/>
          </a:stretch>
        </p:blipFill>
        <p:spPr>
          <a:xfrm>
            <a:off x="6986250" y="1648725"/>
            <a:ext cx="1846050" cy="1846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Testing Pyramid</a:t>
            </a:r>
            <a:endParaRPr/>
          </a:p>
        </p:txBody>
      </p:sp>
      <p:sp>
        <p:nvSpPr>
          <p:cNvPr id="541" name="Google Shape;54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42" name="Google Shape;542;p80"/>
          <p:cNvPicPr preferRelativeResize="0"/>
          <p:nvPr/>
        </p:nvPicPr>
        <p:blipFill>
          <a:blip r:embed="rId3">
            <a:alphaModFix/>
          </a:blip>
          <a:stretch>
            <a:fillRect/>
          </a:stretch>
        </p:blipFill>
        <p:spPr>
          <a:xfrm>
            <a:off x="1824338" y="1017725"/>
            <a:ext cx="5495334" cy="382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Integration Testing Concept</a:t>
            </a:r>
            <a:endParaRPr/>
          </a:p>
        </p:txBody>
      </p:sp>
      <p:sp>
        <p:nvSpPr>
          <p:cNvPr id="548" name="Google Shape;54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549" name="Google Shape;54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0" name="Google Shape;550;p81"/>
          <p:cNvPicPr preferRelativeResize="0"/>
          <p:nvPr/>
        </p:nvPicPr>
        <p:blipFill>
          <a:blip r:embed="rId3">
            <a:alphaModFix/>
          </a:blip>
          <a:stretch>
            <a:fillRect/>
          </a:stretch>
        </p:blipFill>
        <p:spPr>
          <a:xfrm>
            <a:off x="2827100" y="1152475"/>
            <a:ext cx="3489800" cy="348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Framework - Core Container</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The </a:t>
            </a:r>
            <a:r>
              <a:rPr lang="ru">
                <a:solidFill>
                  <a:srgbClr val="4A86E8"/>
                </a:solidFill>
              </a:rPr>
              <a:t>Core</a:t>
            </a:r>
            <a:r>
              <a:rPr lang="ru"/>
              <a:t> module provides the fundamental parts of the framework, including the IoC and Dependency Injection features.</a:t>
            </a:r>
            <a:endParaRPr/>
          </a:p>
          <a:p>
            <a:pPr indent="-342900" lvl="0" marL="457200" rtl="0" algn="l">
              <a:spcBef>
                <a:spcPts val="0"/>
              </a:spcBef>
              <a:spcAft>
                <a:spcPts val="0"/>
              </a:spcAft>
              <a:buSzPts val="1800"/>
              <a:buChar char="●"/>
            </a:pPr>
            <a:r>
              <a:rPr lang="ru"/>
              <a:t>The </a:t>
            </a:r>
            <a:r>
              <a:rPr lang="ru">
                <a:solidFill>
                  <a:srgbClr val="4A86E8"/>
                </a:solidFill>
              </a:rPr>
              <a:t>Bean</a:t>
            </a:r>
            <a:r>
              <a:rPr lang="ru"/>
              <a:t> module provides BeanFactory which is a sophisticated implementation of the factory pattern.</a:t>
            </a:r>
            <a:endParaRPr/>
          </a:p>
          <a:p>
            <a:pPr indent="-342900" lvl="0" marL="457200" rtl="0" algn="l">
              <a:spcBef>
                <a:spcPts val="0"/>
              </a:spcBef>
              <a:spcAft>
                <a:spcPts val="0"/>
              </a:spcAft>
              <a:buSzPts val="1800"/>
              <a:buChar char="●"/>
            </a:pPr>
            <a:r>
              <a:rPr lang="ru"/>
              <a:t>The </a:t>
            </a:r>
            <a:r>
              <a:rPr lang="ru">
                <a:solidFill>
                  <a:srgbClr val="4A86E8"/>
                </a:solidFill>
              </a:rPr>
              <a:t>Context</a:t>
            </a:r>
            <a:r>
              <a:rPr lang="ru"/>
              <a:t> module builds on the solid base provided by the Core and Beans modules and it is a medium to access any objects defined and configured.</a:t>
            </a:r>
            <a:endParaRPr/>
          </a:p>
          <a:p>
            <a:pPr indent="-342900" lvl="0" marL="457200" rtl="0" algn="l">
              <a:spcBef>
                <a:spcPts val="0"/>
              </a:spcBef>
              <a:spcAft>
                <a:spcPts val="0"/>
              </a:spcAft>
              <a:buSzPts val="1800"/>
              <a:buChar char="●"/>
            </a:pPr>
            <a:r>
              <a:rPr lang="ru"/>
              <a:t>The </a:t>
            </a:r>
            <a:r>
              <a:rPr lang="ru">
                <a:solidFill>
                  <a:srgbClr val="4A86E8"/>
                </a:solidFill>
              </a:rPr>
              <a:t>Expression Language</a:t>
            </a:r>
            <a:r>
              <a:rPr lang="ru"/>
              <a:t> module provides a powerful expression language for querying and manipulating an object graph at runtime.</a:t>
            </a:r>
            <a:endParaRPr/>
          </a:p>
          <a:p>
            <a:pPr indent="0" lvl="0" marL="0" rtl="0" algn="l">
              <a:spcBef>
                <a:spcPts val="1200"/>
              </a:spcBef>
              <a:spcAft>
                <a:spcPts val="1200"/>
              </a:spcAft>
              <a:buNone/>
            </a:pPr>
            <a:r>
              <a:t/>
            </a:r>
            <a:endParaRPr/>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@TestPropertySources</a:t>
            </a:r>
            <a:endParaRPr/>
          </a:p>
        </p:txBody>
      </p:sp>
      <p:sp>
        <p:nvSpPr>
          <p:cNvPr id="556" name="Google Shape;55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4A86E8"/>
                </a:solidFill>
              </a:rPr>
              <a:t>@TestPropertySource</a:t>
            </a:r>
            <a:r>
              <a:rPr lang="ru"/>
              <a:t> - is a class-level annotation that is used to configure the locations of properties files and inlined properties to be added to the Environment's set of PropertySources for an ApplicationContext for integration tests.</a:t>
            </a:r>
            <a:endParaRPr/>
          </a:p>
        </p:txBody>
      </p:sp>
      <p:sp>
        <p:nvSpPr>
          <p:cNvPr id="557" name="Google Shape;55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58" name="Google Shape;558;p82"/>
          <p:cNvPicPr preferRelativeResize="0"/>
          <p:nvPr/>
        </p:nvPicPr>
        <p:blipFill>
          <a:blip r:embed="rId3">
            <a:alphaModFix/>
          </a:blip>
          <a:stretch>
            <a:fillRect/>
          </a:stretch>
        </p:blipFill>
        <p:spPr>
          <a:xfrm>
            <a:off x="2322275" y="2364575"/>
            <a:ext cx="4499451" cy="2749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https://github.com/vrudas/spring-framework-examples/blob/main/notes-app/src/test/java/io/sfe/notesapp/TestPropertySourcesTest.java</a:t>
            </a:r>
            <a:endParaRPr/>
          </a:p>
        </p:txBody>
      </p:sp>
      <p:sp>
        <p:nvSpPr>
          <p:cNvPr id="564" name="Google Shape;56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@TestPropertySource</a:t>
            </a:r>
            <a:endParaRPr/>
          </a:p>
        </p:txBody>
      </p:sp>
      <p:pic>
        <p:nvPicPr>
          <p:cNvPr id="565" name="Google Shape;565;p83"/>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566" name="Google Shape;566;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@ContextConfiguration</a:t>
            </a:r>
            <a:endParaRPr/>
          </a:p>
        </p:txBody>
      </p:sp>
      <p:sp>
        <p:nvSpPr>
          <p:cNvPr id="572" name="Google Shape;572;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solidFill>
                  <a:srgbClr val="4A86E8"/>
                </a:solidFill>
              </a:rPr>
              <a:t>@ContextConfiguration</a:t>
            </a:r>
            <a:r>
              <a:rPr lang="ru"/>
              <a:t> - defines class-level metadata that is used to determine how to load and configure an ApplicationContext for integration tests.</a:t>
            </a:r>
            <a:endParaRPr/>
          </a:p>
        </p:txBody>
      </p:sp>
      <p:sp>
        <p:nvSpPr>
          <p:cNvPr id="573" name="Google Shape;573;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74" name="Google Shape;574;p84"/>
          <p:cNvPicPr preferRelativeResize="0"/>
          <p:nvPr/>
        </p:nvPicPr>
        <p:blipFill rotWithShape="1">
          <a:blip r:embed="rId3">
            <a:alphaModFix/>
          </a:blip>
          <a:srcRect b="0" l="12890" r="12465" t="0"/>
          <a:stretch/>
        </p:blipFill>
        <p:spPr>
          <a:xfrm>
            <a:off x="2875525" y="1997125"/>
            <a:ext cx="3412624" cy="2571750"/>
          </a:xfrm>
          <a:prstGeom prst="rect">
            <a:avLst/>
          </a:prstGeom>
          <a:noFill/>
          <a:ln>
            <a:noFill/>
          </a:ln>
        </p:spPr>
      </p:pic>
      <p:cxnSp>
        <p:nvCxnSpPr>
          <p:cNvPr id="575" name="Google Shape;575;p84"/>
          <p:cNvCxnSpPr/>
          <p:nvPr/>
        </p:nvCxnSpPr>
        <p:spPr>
          <a:xfrm>
            <a:off x="2973775" y="2554550"/>
            <a:ext cx="1368900" cy="1238100"/>
          </a:xfrm>
          <a:prstGeom prst="straightConnector1">
            <a:avLst/>
          </a:prstGeom>
          <a:noFill/>
          <a:ln cap="flat" cmpd="sng" w="76200">
            <a:solidFill>
              <a:srgbClr val="FF0000"/>
            </a:solidFill>
            <a:prstDash val="solid"/>
            <a:round/>
            <a:headEnd len="med" w="med" type="none"/>
            <a:tailEnd len="med" w="med" type="none"/>
          </a:ln>
        </p:spPr>
      </p:cxnSp>
      <p:cxnSp>
        <p:nvCxnSpPr>
          <p:cNvPr id="576" name="Google Shape;576;p84"/>
          <p:cNvCxnSpPr/>
          <p:nvPr/>
        </p:nvCxnSpPr>
        <p:spPr>
          <a:xfrm flipH="1">
            <a:off x="3006450" y="2528350"/>
            <a:ext cx="1349400" cy="1342800"/>
          </a:xfrm>
          <a:prstGeom prst="straightConnector1">
            <a:avLst/>
          </a:prstGeom>
          <a:noFill/>
          <a:ln cap="flat" cmpd="sng" w="76200">
            <a:solidFill>
              <a:srgbClr val="FF0000"/>
            </a:solidFill>
            <a:prstDash val="solid"/>
            <a:round/>
            <a:headEnd len="med" w="med" type="none"/>
            <a:tailEnd len="med" w="med" type="none"/>
          </a:ln>
        </p:spPr>
      </p:cxnSp>
      <p:cxnSp>
        <p:nvCxnSpPr>
          <p:cNvPr id="577" name="Google Shape;577;p84"/>
          <p:cNvCxnSpPr/>
          <p:nvPr/>
        </p:nvCxnSpPr>
        <p:spPr>
          <a:xfrm>
            <a:off x="2954125" y="4133150"/>
            <a:ext cx="1565400" cy="393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https://github.com/vrudas/spring-framework-examples/blob/main/notes-app/src/test/java/io/sfe/notesapp/domain/note/NoteServiceContextConfigurationTest.java</a:t>
            </a:r>
            <a:endParaRPr/>
          </a:p>
        </p:txBody>
      </p:sp>
      <p:sp>
        <p:nvSpPr>
          <p:cNvPr id="583" name="Google Shape;583;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@ContextConfiguration</a:t>
            </a:r>
            <a:endParaRPr/>
          </a:p>
        </p:txBody>
      </p:sp>
      <p:pic>
        <p:nvPicPr>
          <p:cNvPr id="584" name="Google Shape;584;p85"/>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585" name="Google Shape;585;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@SpringBoot for help</a:t>
            </a:r>
            <a:endParaRPr/>
          </a:p>
        </p:txBody>
      </p:sp>
      <p:sp>
        <p:nvSpPr>
          <p:cNvPr id="591" name="Google Shape;591;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2" name="Google Shape;592;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93" name="Google Shape;593;p86"/>
          <p:cNvPicPr preferRelativeResize="0"/>
          <p:nvPr/>
        </p:nvPicPr>
        <p:blipFill rotWithShape="1">
          <a:blip r:embed="rId3">
            <a:alphaModFix/>
          </a:blip>
          <a:srcRect b="0" l="12890" r="12465" t="0"/>
          <a:stretch/>
        </p:blipFill>
        <p:spPr>
          <a:xfrm>
            <a:off x="2865688" y="1285875"/>
            <a:ext cx="3412624" cy="2571750"/>
          </a:xfrm>
          <a:prstGeom prst="rect">
            <a:avLst/>
          </a:prstGeom>
          <a:noFill/>
          <a:ln>
            <a:noFill/>
          </a:ln>
        </p:spPr>
      </p:pic>
      <p:cxnSp>
        <p:nvCxnSpPr>
          <p:cNvPr id="594" name="Google Shape;594;p86"/>
          <p:cNvCxnSpPr/>
          <p:nvPr/>
        </p:nvCxnSpPr>
        <p:spPr>
          <a:xfrm>
            <a:off x="4624400" y="1604775"/>
            <a:ext cx="1519500" cy="1624500"/>
          </a:xfrm>
          <a:prstGeom prst="straightConnector1">
            <a:avLst/>
          </a:prstGeom>
          <a:noFill/>
          <a:ln cap="flat" cmpd="sng" w="76200">
            <a:solidFill>
              <a:srgbClr val="FF0000"/>
            </a:solidFill>
            <a:prstDash val="solid"/>
            <a:round/>
            <a:headEnd len="med" w="med" type="none"/>
            <a:tailEnd len="med" w="med" type="none"/>
          </a:ln>
        </p:spPr>
      </p:cxnSp>
      <p:cxnSp>
        <p:nvCxnSpPr>
          <p:cNvPr id="595" name="Google Shape;595;p86"/>
          <p:cNvCxnSpPr/>
          <p:nvPr/>
        </p:nvCxnSpPr>
        <p:spPr>
          <a:xfrm flipH="1">
            <a:off x="4565475" y="1650625"/>
            <a:ext cx="1532700" cy="15591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Spring Boot Integration test</a:t>
            </a:r>
            <a:endParaRPr/>
          </a:p>
        </p:txBody>
      </p:sp>
      <p:sp>
        <p:nvSpPr>
          <p:cNvPr id="601" name="Google Shape;60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602" name="Google Shape;602;p87"/>
          <p:cNvPicPr preferRelativeResize="0"/>
          <p:nvPr/>
        </p:nvPicPr>
        <p:blipFill>
          <a:blip r:embed="rId3">
            <a:alphaModFix/>
          </a:blip>
          <a:stretch>
            <a:fillRect/>
          </a:stretch>
        </p:blipFill>
        <p:spPr>
          <a:xfrm>
            <a:off x="1756600" y="1728888"/>
            <a:ext cx="5630800" cy="1685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Layered Testing Concept</a:t>
            </a:r>
            <a:endParaRPr/>
          </a:p>
        </p:txBody>
      </p:sp>
      <p:sp>
        <p:nvSpPr>
          <p:cNvPr id="608" name="Google Shape;608;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609" name="Google Shape;609;p88"/>
          <p:cNvPicPr preferRelativeResize="0"/>
          <p:nvPr/>
        </p:nvPicPr>
        <p:blipFill>
          <a:blip r:embed="rId3">
            <a:alphaModFix/>
          </a:blip>
          <a:stretch>
            <a:fillRect/>
          </a:stretch>
        </p:blipFill>
        <p:spPr>
          <a:xfrm>
            <a:off x="1785813" y="1510150"/>
            <a:ext cx="5572376" cy="2123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Boot Layered Testing</a:t>
            </a:r>
            <a:endParaRPr/>
          </a:p>
        </p:txBody>
      </p:sp>
      <p:sp>
        <p:nvSpPr>
          <p:cNvPr id="615" name="Google Shape;615;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ru">
                <a:solidFill>
                  <a:srgbClr val="4A86E8"/>
                </a:solidFill>
              </a:rPr>
              <a:t>@JdbcTest</a:t>
            </a:r>
            <a:r>
              <a:rPr lang="ru"/>
              <a:t> - focuses only on </a:t>
            </a:r>
            <a:r>
              <a:rPr lang="ru">
                <a:solidFill>
                  <a:schemeClr val="accent4"/>
                </a:solidFill>
              </a:rPr>
              <a:t>JDBC-based</a:t>
            </a:r>
            <a:r>
              <a:rPr lang="ru"/>
              <a:t> components (tests are transactional and roll back at the end of each test. They also use an embedded in-memory database).</a:t>
            </a:r>
            <a:endParaRPr/>
          </a:p>
          <a:p>
            <a:pPr indent="-342900" lvl="0" marL="457200" rtl="0" algn="l">
              <a:spcBef>
                <a:spcPts val="0"/>
              </a:spcBef>
              <a:spcAft>
                <a:spcPts val="0"/>
              </a:spcAft>
              <a:buSzPts val="1800"/>
              <a:buChar char="●"/>
            </a:pPr>
            <a:r>
              <a:rPr lang="ru">
                <a:solidFill>
                  <a:srgbClr val="4A86E8"/>
                </a:solidFill>
              </a:rPr>
              <a:t>@DataJdbcTest</a:t>
            </a:r>
            <a:r>
              <a:rPr lang="ru"/>
              <a:t> - focuses only on </a:t>
            </a:r>
            <a:r>
              <a:rPr lang="ru">
                <a:solidFill>
                  <a:schemeClr val="accent4"/>
                </a:solidFill>
              </a:rPr>
              <a:t>Data JDBC</a:t>
            </a:r>
            <a:r>
              <a:rPr lang="ru"/>
              <a:t> components (tests are transactional and roll back at the end of each test. They also use an embedded in-memory database).</a:t>
            </a:r>
            <a:endParaRPr/>
          </a:p>
          <a:p>
            <a:pPr indent="-342900" lvl="0" marL="457200" rtl="0" algn="l">
              <a:spcBef>
                <a:spcPts val="0"/>
              </a:spcBef>
              <a:spcAft>
                <a:spcPts val="0"/>
              </a:spcAft>
              <a:buSzPts val="1800"/>
              <a:buChar char="●"/>
            </a:pPr>
            <a:r>
              <a:rPr lang="ru">
                <a:solidFill>
                  <a:srgbClr val="4A86E8"/>
                </a:solidFill>
              </a:rPr>
              <a:t>@WebMvcTest</a:t>
            </a:r>
            <a:r>
              <a:rPr lang="ru"/>
              <a:t> -  focuses only on </a:t>
            </a:r>
            <a:r>
              <a:rPr lang="ru">
                <a:solidFill>
                  <a:schemeClr val="accent4"/>
                </a:solidFill>
              </a:rPr>
              <a:t>Spring MVC</a:t>
            </a:r>
            <a:r>
              <a:rPr lang="ru"/>
              <a:t> components (auto-configure </a:t>
            </a:r>
            <a:r>
              <a:rPr lang="ru">
                <a:solidFill>
                  <a:schemeClr val="accent4"/>
                </a:solidFill>
              </a:rPr>
              <a:t>Spring Security</a:t>
            </a:r>
            <a:r>
              <a:rPr lang="ru"/>
              <a:t> and </a:t>
            </a:r>
            <a:r>
              <a:rPr lang="ru">
                <a:solidFill>
                  <a:schemeClr val="accent4"/>
                </a:solidFill>
              </a:rPr>
              <a:t>MockMvc</a:t>
            </a:r>
            <a:r>
              <a:rPr lang="ru"/>
              <a: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ru">
                <a:solidFill>
                  <a:srgbClr val="4A86E8"/>
                </a:solidFill>
              </a:rPr>
              <a:t>@SpringBootTest</a:t>
            </a:r>
            <a:r>
              <a:rPr lang="ru"/>
              <a:t> - is useful when we need to bootstrap the entire container (aka Integration Test).</a:t>
            </a:r>
            <a:endParaRPr/>
          </a:p>
        </p:txBody>
      </p:sp>
      <p:sp>
        <p:nvSpPr>
          <p:cNvPr id="616" name="Google Shape;616;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https://github.com/vrudas/spring-framework-examples/blob/main/notes-app/src/test/java/io/sfe/notesapp/storage/note/NoteTableSchemaTest.java</a:t>
            </a:r>
            <a:endParaRPr/>
          </a:p>
        </p:txBody>
      </p:sp>
      <p:sp>
        <p:nvSpPr>
          <p:cNvPr id="622" name="Google Shape;62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@JdbcTest (NoteTableSchemaTest)</a:t>
            </a:r>
            <a:endParaRPr/>
          </a:p>
        </p:txBody>
      </p:sp>
      <p:pic>
        <p:nvPicPr>
          <p:cNvPr id="623" name="Google Shape;623;p90"/>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24" name="Google Shape;624;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https://github.com/vrudas/spring-framework-examples/blob/main/notes-app/src/test/java/io/sfe/notesapp/storage/note/NoteJdbcTemplateRepositoryTest.java</a:t>
            </a:r>
            <a:endParaRPr/>
          </a:p>
        </p:txBody>
      </p:sp>
      <p:sp>
        <p:nvSpPr>
          <p:cNvPr id="630" name="Google Shape;630;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@JdbcTest (NoteJdbcTemplateRepositoryTest)</a:t>
            </a:r>
            <a:endParaRPr/>
          </a:p>
        </p:txBody>
      </p:sp>
      <p:pic>
        <p:nvPicPr>
          <p:cNvPr id="631" name="Google Shape;631;p91"/>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32" name="Google Shape;63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Framework - Data Access</a:t>
            </a:r>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The </a:t>
            </a:r>
            <a:r>
              <a:rPr lang="ru">
                <a:solidFill>
                  <a:srgbClr val="4A86E8"/>
                </a:solidFill>
              </a:rPr>
              <a:t>JDBC</a:t>
            </a:r>
            <a:r>
              <a:rPr lang="ru"/>
              <a:t> module provides a JDBC-abstraction layer that removes the need to do tedious JDBC related coding.</a:t>
            </a:r>
            <a:endParaRPr/>
          </a:p>
          <a:p>
            <a:pPr indent="-342900" lvl="0" marL="457200" rtl="0" algn="l">
              <a:spcBef>
                <a:spcPts val="0"/>
              </a:spcBef>
              <a:spcAft>
                <a:spcPts val="0"/>
              </a:spcAft>
              <a:buSzPts val="1800"/>
              <a:buChar char="●"/>
            </a:pPr>
            <a:r>
              <a:rPr lang="ru"/>
              <a:t>The </a:t>
            </a:r>
            <a:r>
              <a:rPr lang="ru">
                <a:solidFill>
                  <a:srgbClr val="4A86E8"/>
                </a:solidFill>
              </a:rPr>
              <a:t>ORM</a:t>
            </a:r>
            <a:r>
              <a:rPr lang="ru"/>
              <a:t> module provides integration layers for popular object-relational mapping APIs, including JPA, JDO, Hibernate, and iBatis.</a:t>
            </a:r>
            <a:endParaRPr/>
          </a:p>
          <a:p>
            <a:pPr indent="-342900" lvl="0" marL="457200" rtl="0" algn="l">
              <a:spcBef>
                <a:spcPts val="0"/>
              </a:spcBef>
              <a:spcAft>
                <a:spcPts val="0"/>
              </a:spcAft>
              <a:buSzPts val="1800"/>
              <a:buChar char="●"/>
            </a:pPr>
            <a:r>
              <a:rPr lang="ru"/>
              <a:t>The </a:t>
            </a:r>
            <a:r>
              <a:rPr lang="ru">
                <a:solidFill>
                  <a:srgbClr val="4A86E8"/>
                </a:solidFill>
              </a:rPr>
              <a:t>Transaction</a:t>
            </a:r>
            <a:r>
              <a:rPr lang="ru"/>
              <a:t> module supports programmatic and declarative transaction management.</a:t>
            </a:r>
            <a:endParaRPr/>
          </a:p>
          <a:p>
            <a:pPr indent="0" lvl="0" marL="0" rtl="0" algn="l">
              <a:spcBef>
                <a:spcPts val="1200"/>
              </a:spcBef>
              <a:spcAft>
                <a:spcPts val="1200"/>
              </a:spcAft>
              <a:buNone/>
            </a:pPr>
            <a:r>
              <a:t/>
            </a:r>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https://github.com/vrudas/spring-framework-examples/blob/main/notes-app/src/test/java/io/sfe/notesapp/storage/note/NoteRepositoryTest.java</a:t>
            </a:r>
            <a:endParaRPr/>
          </a:p>
        </p:txBody>
      </p:sp>
      <p:sp>
        <p:nvSpPr>
          <p:cNvPr id="638" name="Google Shape;63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@DataJdbcTest (NoteRepositoryTest)</a:t>
            </a:r>
            <a:endParaRPr/>
          </a:p>
        </p:txBody>
      </p:sp>
      <p:pic>
        <p:nvPicPr>
          <p:cNvPr id="639" name="Google Shape;639;p92"/>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40" name="Google Shape;640;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a:t>
            </a:r>
            <a:r>
              <a:rPr lang="ru"/>
              <a:t>Spring Web MVC Manual Config</a:t>
            </a:r>
            <a:endParaRPr/>
          </a:p>
        </p:txBody>
      </p:sp>
      <p:sp>
        <p:nvSpPr>
          <p:cNvPr id="646" name="Google Shape;646;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647" name="Google Shape;647;p93"/>
          <p:cNvPicPr preferRelativeResize="0"/>
          <p:nvPr/>
        </p:nvPicPr>
        <p:blipFill>
          <a:blip r:embed="rId3">
            <a:alphaModFix/>
          </a:blip>
          <a:stretch>
            <a:fillRect/>
          </a:stretch>
        </p:blipFill>
        <p:spPr>
          <a:xfrm>
            <a:off x="2297188" y="1150475"/>
            <a:ext cx="4549627" cy="38209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https://github.com/vrudas/spring-framework-examples/blob/main/notes-app/src/test/java/io/sfe/notesapp/web/IndexControllerTest.java</a:t>
            </a:r>
            <a:endParaRPr/>
          </a:p>
        </p:txBody>
      </p:sp>
      <p:sp>
        <p:nvSpPr>
          <p:cNvPr id="653" name="Google Shape;653;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MockMvcResultMatchers</a:t>
            </a:r>
            <a:endParaRPr/>
          </a:p>
        </p:txBody>
      </p:sp>
      <p:pic>
        <p:nvPicPr>
          <p:cNvPr id="654" name="Google Shape;654;p94"/>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55" name="Google Shape;655;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https://github.com/vrudas/spring-framework-examples/blob/main/notes-app/src/test/java/io/sfe/notesapp/web/note/NoteControllerTest.java</a:t>
            </a:r>
            <a:endParaRPr/>
          </a:p>
        </p:txBody>
      </p:sp>
      <p:sp>
        <p:nvSpPr>
          <p:cNvPr id="661" name="Google Shape;661;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@WebMvcTest</a:t>
            </a:r>
            <a:endParaRPr/>
          </a:p>
        </p:txBody>
      </p:sp>
      <p:pic>
        <p:nvPicPr>
          <p:cNvPr id="662" name="Google Shape;662;p95"/>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63" name="Google Shape;66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https://github.com/vrudas/spring-framework-examples/blob/main/notes-app/src/test/java/io/sfe/notesapp/domain/note/NoteServiceIntegrationTest.java</a:t>
            </a:r>
            <a:endParaRPr/>
          </a:p>
        </p:txBody>
      </p:sp>
      <p:sp>
        <p:nvSpPr>
          <p:cNvPr id="669" name="Google Shape;66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Business Domain Integration Test</a:t>
            </a:r>
            <a:endParaRPr/>
          </a:p>
        </p:txBody>
      </p:sp>
      <p:pic>
        <p:nvPicPr>
          <p:cNvPr id="670" name="Google Shape;670;p96"/>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71" name="Google Shape;671;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https://github.com/vrudas/spring-framework-examples/blob/main/notes-app/src/test/java/io/sfe/notesapp/web/note/NoteControllerIntegrationTest.java</a:t>
            </a:r>
            <a:endParaRPr/>
          </a:p>
        </p:txBody>
      </p:sp>
      <p:sp>
        <p:nvSpPr>
          <p:cNvPr id="677" name="Google Shape;677;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Full Control Flow Integration Test</a:t>
            </a:r>
            <a:endParaRPr/>
          </a:p>
        </p:txBody>
      </p:sp>
      <p:pic>
        <p:nvPicPr>
          <p:cNvPr id="678" name="Google Shape;678;p97"/>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679" name="Google Shape;679;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More </a:t>
            </a:r>
            <a:r>
              <a:rPr lang="ru"/>
              <a:t>Spring Boot Layered Testing</a:t>
            </a:r>
            <a:endParaRPr/>
          </a:p>
        </p:txBody>
      </p:sp>
      <p:sp>
        <p:nvSpPr>
          <p:cNvPr id="685" name="Google Shape;685;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solidFill>
                  <a:srgbClr val="4A86E8"/>
                </a:solidFill>
              </a:rPr>
              <a:t>@DataMongoTest</a:t>
            </a:r>
            <a:r>
              <a:rPr lang="ru"/>
              <a:t> - can be used for a MongoDB test that focuses only on MongoDB components.</a:t>
            </a:r>
            <a:endParaRPr/>
          </a:p>
          <a:p>
            <a:pPr indent="-342900" lvl="0" marL="457200" rtl="0" algn="l">
              <a:spcBef>
                <a:spcPts val="0"/>
              </a:spcBef>
              <a:spcAft>
                <a:spcPts val="0"/>
              </a:spcAft>
              <a:buSzPts val="1800"/>
              <a:buChar char="●"/>
            </a:pPr>
            <a:r>
              <a:rPr lang="ru">
                <a:solidFill>
                  <a:srgbClr val="4A86E8"/>
                </a:solidFill>
              </a:rPr>
              <a:t>@JooqTest</a:t>
            </a:r>
            <a:r>
              <a:rPr lang="ru"/>
              <a:t> - focuses only on jOOQ-based components.</a:t>
            </a:r>
            <a:endParaRPr/>
          </a:p>
          <a:p>
            <a:pPr indent="-342900" lvl="0" marL="457200" rtl="0" algn="l">
              <a:spcBef>
                <a:spcPts val="0"/>
              </a:spcBef>
              <a:spcAft>
                <a:spcPts val="0"/>
              </a:spcAft>
              <a:buSzPts val="1800"/>
              <a:buChar char="●"/>
            </a:pPr>
            <a:r>
              <a:rPr lang="ru">
                <a:solidFill>
                  <a:srgbClr val="4A86E8"/>
                </a:solidFill>
              </a:rPr>
              <a:t>@JsonTest</a:t>
            </a:r>
            <a:r>
              <a:rPr lang="ru"/>
              <a:t> - focuses only on JSON serialization.</a:t>
            </a:r>
            <a:endParaRPr/>
          </a:p>
          <a:p>
            <a:pPr indent="-342900" lvl="0" marL="457200" rtl="0" algn="l">
              <a:spcBef>
                <a:spcPts val="0"/>
              </a:spcBef>
              <a:spcAft>
                <a:spcPts val="0"/>
              </a:spcAft>
              <a:buSzPts val="1800"/>
              <a:buChar char="●"/>
            </a:pPr>
            <a:r>
              <a:rPr lang="ru">
                <a:solidFill>
                  <a:srgbClr val="4A86E8"/>
                </a:solidFill>
              </a:rPr>
              <a:t>@DataJpaTest</a:t>
            </a:r>
            <a:r>
              <a:rPr lang="ru"/>
              <a:t> - focuses only on JPA components.</a:t>
            </a:r>
            <a:endParaRPr/>
          </a:p>
          <a:p>
            <a:pPr indent="-342900" lvl="0" marL="457200" rtl="0" algn="l">
              <a:spcBef>
                <a:spcPts val="0"/>
              </a:spcBef>
              <a:spcAft>
                <a:spcPts val="0"/>
              </a:spcAft>
              <a:buSzPts val="1800"/>
              <a:buChar char="●"/>
            </a:pPr>
            <a:r>
              <a:rPr lang="ru">
                <a:solidFill>
                  <a:srgbClr val="4A86E8"/>
                </a:solidFill>
              </a:rPr>
              <a:t>@RestClientTest</a:t>
            </a:r>
            <a:r>
              <a:rPr lang="ru"/>
              <a:t> - only on beans that use RestTemplateBuilder (apply only configuration relevant to rest client tests (i.e. Jackson or GSON auto-configuration and </a:t>
            </a:r>
            <a:r>
              <a:rPr lang="ru">
                <a:solidFill>
                  <a:schemeClr val="accent4"/>
                </a:solidFill>
              </a:rPr>
              <a:t>@JsonComponent</a:t>
            </a:r>
            <a:r>
              <a:rPr lang="ru"/>
              <a:t> beans, but not regular </a:t>
            </a:r>
            <a:r>
              <a:rPr lang="ru">
                <a:solidFill>
                  <a:schemeClr val="accent4"/>
                </a:solidFill>
              </a:rPr>
              <a:t>@Component</a:t>
            </a:r>
            <a:r>
              <a:rPr lang="ru"/>
              <a:t> beans)).</a:t>
            </a:r>
            <a:endParaRPr/>
          </a:p>
          <a:p>
            <a:pPr indent="-342900" lvl="0" marL="457200" rtl="0" algn="l">
              <a:spcBef>
                <a:spcPts val="0"/>
              </a:spcBef>
              <a:spcAft>
                <a:spcPts val="0"/>
              </a:spcAft>
              <a:buSzPts val="1800"/>
              <a:buChar char="●"/>
            </a:pPr>
            <a:r>
              <a:rPr lang="ru">
                <a:solidFill>
                  <a:srgbClr val="4A86E8"/>
                </a:solidFill>
              </a:rPr>
              <a:t>@WebFluxTest</a:t>
            </a:r>
            <a:r>
              <a:rPr lang="ru"/>
              <a:t> - focuses only on Spring WebFlux components.</a:t>
            </a:r>
            <a:endParaRPr/>
          </a:p>
        </p:txBody>
      </p:sp>
      <p:sp>
        <p:nvSpPr>
          <p:cNvPr id="686" name="Google Shape;686;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Spring Security</a:t>
            </a:r>
            <a:endParaRPr/>
          </a:p>
        </p:txBody>
      </p:sp>
      <p:sp>
        <p:nvSpPr>
          <p:cNvPr id="692" name="Google Shape;692;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693" name="Google Shape;693;p99"/>
          <p:cNvPicPr preferRelativeResize="0"/>
          <p:nvPr/>
        </p:nvPicPr>
        <p:blipFill>
          <a:blip r:embed="rId3">
            <a:alphaModFix/>
          </a:blip>
          <a:stretch>
            <a:fillRect/>
          </a:stretch>
        </p:blipFill>
        <p:spPr>
          <a:xfrm>
            <a:off x="6576900" y="1648725"/>
            <a:ext cx="1846050" cy="1846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Contents</a:t>
            </a:r>
            <a:endParaRPr/>
          </a:p>
        </p:txBody>
      </p:sp>
      <p:sp>
        <p:nvSpPr>
          <p:cNvPr id="699" name="Google Shape;699;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700" name="Google Shape;700;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About Spring Security</a:t>
            </a:r>
            <a:endParaRPr/>
          </a:p>
          <a:p>
            <a:pPr indent="-342900" lvl="0" marL="457200" rtl="0" algn="l">
              <a:spcBef>
                <a:spcPts val="0"/>
              </a:spcBef>
              <a:spcAft>
                <a:spcPts val="0"/>
              </a:spcAft>
              <a:buSzPts val="1800"/>
              <a:buChar char="●"/>
            </a:pPr>
            <a:r>
              <a:rPr lang="ru"/>
              <a:t>Authentication vs Authorization</a:t>
            </a:r>
            <a:endParaRPr/>
          </a:p>
          <a:p>
            <a:pPr indent="-342900" lvl="0" marL="457200" rtl="0" algn="l">
              <a:spcBef>
                <a:spcPts val="0"/>
              </a:spcBef>
              <a:spcAft>
                <a:spcPts val="0"/>
              </a:spcAft>
              <a:buSzPts val="1800"/>
              <a:buChar char="●"/>
            </a:pPr>
            <a:r>
              <a:rPr lang="ru"/>
              <a:t>InMemory Authentication</a:t>
            </a:r>
            <a:endParaRPr/>
          </a:p>
          <a:p>
            <a:pPr indent="-342900" lvl="0" marL="457200" rtl="0" algn="l">
              <a:spcBef>
                <a:spcPts val="0"/>
              </a:spcBef>
              <a:spcAft>
                <a:spcPts val="0"/>
              </a:spcAft>
              <a:buSzPts val="1800"/>
              <a:buChar char="●"/>
            </a:pPr>
            <a:r>
              <a:rPr lang="ru"/>
              <a:t>JDBC Authentication</a:t>
            </a:r>
            <a:endParaRPr/>
          </a:p>
          <a:p>
            <a:pPr indent="-342900" lvl="0" marL="457200" rtl="0" algn="l">
              <a:spcBef>
                <a:spcPts val="0"/>
              </a:spcBef>
              <a:spcAft>
                <a:spcPts val="0"/>
              </a:spcAft>
              <a:buSzPts val="1800"/>
              <a:buChar char="●"/>
            </a:pPr>
            <a:r>
              <a:rPr lang="ru"/>
              <a:t>Custom AuthenticationProvider</a:t>
            </a:r>
            <a:endParaRPr/>
          </a:p>
          <a:p>
            <a:pPr indent="-342900" lvl="0" marL="457200" rtl="0" algn="l">
              <a:spcBef>
                <a:spcPts val="0"/>
              </a:spcBef>
              <a:spcAft>
                <a:spcPts val="0"/>
              </a:spcAft>
              <a:buSzPts val="1800"/>
              <a:buChar char="●"/>
            </a:pPr>
            <a:r>
              <a:rPr lang="ru"/>
              <a:t>Authorization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About Spring Security</a:t>
            </a:r>
            <a:endParaRPr/>
          </a:p>
        </p:txBody>
      </p:sp>
      <p:sp>
        <p:nvSpPr>
          <p:cNvPr id="706" name="Google Shape;706;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707" name="Google Shape;707;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Spring Security is a framework that provides: </a:t>
            </a:r>
            <a:endParaRPr/>
          </a:p>
          <a:p>
            <a:pPr indent="-342900" lvl="0" marL="457200" rtl="0" algn="l">
              <a:spcBef>
                <a:spcPts val="1200"/>
              </a:spcBef>
              <a:spcAft>
                <a:spcPts val="0"/>
              </a:spcAft>
              <a:buSzPts val="1800"/>
              <a:buChar char="-"/>
            </a:pPr>
            <a:r>
              <a:rPr lang="ru"/>
              <a:t>authentication</a:t>
            </a:r>
            <a:endParaRPr/>
          </a:p>
          <a:p>
            <a:pPr indent="-342900" lvl="0" marL="457200" rtl="0" algn="l">
              <a:spcBef>
                <a:spcPts val="0"/>
              </a:spcBef>
              <a:spcAft>
                <a:spcPts val="0"/>
              </a:spcAft>
              <a:buSzPts val="1800"/>
              <a:buChar char="-"/>
            </a:pPr>
            <a:r>
              <a:rPr lang="ru"/>
              <a:t>authorization</a:t>
            </a:r>
            <a:endParaRPr/>
          </a:p>
          <a:p>
            <a:pPr indent="-342900" lvl="0" marL="457200" rtl="0" algn="l">
              <a:spcBef>
                <a:spcPts val="0"/>
              </a:spcBef>
              <a:spcAft>
                <a:spcPts val="0"/>
              </a:spcAft>
              <a:buSzPts val="1800"/>
              <a:buChar char="-"/>
            </a:pPr>
            <a:r>
              <a:rPr lang="ru"/>
              <a:t>protection against common attacks</a:t>
            </a:r>
            <a:endParaRPr/>
          </a:p>
          <a:p>
            <a:pPr indent="0" lvl="0" marL="0" rtl="0" algn="l">
              <a:spcBef>
                <a:spcPts val="1200"/>
              </a:spcBef>
              <a:spcAft>
                <a:spcPts val="0"/>
              </a:spcAft>
              <a:buNone/>
            </a:pPr>
            <a:r>
              <a:rPr lang="ru"/>
              <a:t>With first class support for both imperative and reactive applications, it is the de-facto standard for securing Spring-based applications.</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Framework - WEB</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Spring's </a:t>
            </a:r>
            <a:r>
              <a:rPr lang="ru">
                <a:solidFill>
                  <a:srgbClr val="4A86E8"/>
                </a:solidFill>
              </a:rPr>
              <a:t>Web MVC</a:t>
            </a:r>
            <a:r>
              <a:rPr lang="ru"/>
              <a:t> (</a:t>
            </a:r>
            <a:r>
              <a:rPr lang="ru"/>
              <a:t>model-view-controller</a:t>
            </a:r>
            <a:r>
              <a:rPr lang="ru"/>
              <a:t>) provides basic web-oriented integration features such as multipart file-upload functionality and the initialization of the IoC container using servlet listeners and a web-oriented application context, also </a:t>
            </a:r>
            <a:r>
              <a:rPr lang="ru"/>
              <a:t>provides a clean separation between domain model code and web forms</a:t>
            </a:r>
            <a:endParaRPr/>
          </a:p>
          <a:p>
            <a:pPr indent="-342900" lvl="0" marL="457200" rtl="0" algn="l">
              <a:spcBef>
                <a:spcPts val="0"/>
              </a:spcBef>
              <a:spcAft>
                <a:spcPts val="0"/>
              </a:spcAft>
              <a:buSzPts val="1800"/>
              <a:buChar char="●"/>
            </a:pPr>
            <a:r>
              <a:rPr lang="ru"/>
              <a:t>The </a:t>
            </a:r>
            <a:r>
              <a:rPr lang="ru">
                <a:solidFill>
                  <a:srgbClr val="4A86E8"/>
                </a:solidFill>
              </a:rPr>
              <a:t>WebFlux</a:t>
            </a:r>
            <a:r>
              <a:rPr lang="ru"/>
              <a:t> reactive-stack web framework, Spring WebFlux, was added later in version 5.0. It is fully non-blocking, supports Reactive Streams, and runs on such servers as Netty, Undertow, and Servlet 3.1+ containers.</a:t>
            </a:r>
            <a:endParaRPr/>
          </a:p>
          <a:p>
            <a:pPr indent="0" lvl="0" marL="0" rtl="0" algn="l">
              <a:spcBef>
                <a:spcPts val="1200"/>
              </a:spcBef>
              <a:spcAft>
                <a:spcPts val="1200"/>
              </a:spcAft>
              <a:buNone/>
            </a:pPr>
            <a:r>
              <a:t/>
            </a:r>
            <a:endParaRPr/>
          </a:p>
        </p:txBody>
      </p:sp>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lang="ru" u="sng">
                <a:solidFill>
                  <a:schemeClr val="hlink"/>
                </a:solidFill>
                <a:hlinkClick r:id="rId3"/>
              </a:rPr>
              <a:t>https://github.com/vrudas/spring-framework-examples/tree/main/example-12-boot-security</a:t>
            </a:r>
            <a:endParaRPr/>
          </a:p>
        </p:txBody>
      </p:sp>
      <p:sp>
        <p:nvSpPr>
          <p:cNvPr id="713" name="Google Shape;713;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Example - Small app does a lot</a:t>
            </a:r>
            <a:endParaRPr/>
          </a:p>
        </p:txBody>
      </p:sp>
      <p:pic>
        <p:nvPicPr>
          <p:cNvPr id="714" name="Google Shape;714;p102"/>
          <p:cNvPicPr preferRelativeResize="0"/>
          <p:nvPr/>
        </p:nvPicPr>
        <p:blipFill>
          <a:blip r:embed="rId4">
            <a:alphaModFix/>
          </a:blip>
          <a:stretch>
            <a:fillRect/>
          </a:stretch>
        </p:blipFill>
        <p:spPr>
          <a:xfrm>
            <a:off x="3323350" y="1152475"/>
            <a:ext cx="2497299" cy="2497299"/>
          </a:xfrm>
          <a:prstGeom prst="rect">
            <a:avLst/>
          </a:prstGeom>
          <a:noFill/>
          <a:ln>
            <a:noFill/>
          </a:ln>
        </p:spPr>
      </p:pic>
      <p:sp>
        <p:nvSpPr>
          <p:cNvPr id="715" name="Google Shape;715;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Spring Boot Security Auto Configuration</a:t>
            </a:r>
            <a:endParaRPr/>
          </a:p>
        </p:txBody>
      </p:sp>
      <p:sp>
        <p:nvSpPr>
          <p:cNvPr id="721" name="Google Shape;721;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722" name="Google Shape;722;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Enable security using Filter bean </a:t>
            </a:r>
            <a:r>
              <a:rPr lang="ru">
                <a:solidFill>
                  <a:srgbClr val="4A86E8"/>
                </a:solidFill>
              </a:rPr>
              <a:t>springSecurityFilterChain</a:t>
            </a:r>
            <a:r>
              <a:rPr lang="ru"/>
              <a:t> (responsible for all protection in app)</a:t>
            </a:r>
            <a:endParaRPr/>
          </a:p>
          <a:p>
            <a:pPr indent="-342900" lvl="0" marL="457200" rtl="0" algn="l">
              <a:spcBef>
                <a:spcPts val="0"/>
              </a:spcBef>
              <a:spcAft>
                <a:spcPts val="0"/>
              </a:spcAft>
              <a:buSzPts val="1800"/>
              <a:buChar char="●"/>
            </a:pPr>
            <a:r>
              <a:rPr lang="ru"/>
              <a:t>Require an authenticated user for any interaction with the application</a:t>
            </a:r>
            <a:endParaRPr/>
          </a:p>
          <a:p>
            <a:pPr indent="-342900" lvl="0" marL="457200" rtl="0" algn="l">
              <a:spcBef>
                <a:spcPts val="0"/>
              </a:spcBef>
              <a:spcAft>
                <a:spcPts val="0"/>
              </a:spcAft>
              <a:buSzPts val="1800"/>
              <a:buChar char="●"/>
            </a:pPr>
            <a:r>
              <a:rPr lang="ru"/>
              <a:t>Generate a default login form for you</a:t>
            </a:r>
            <a:endParaRPr/>
          </a:p>
          <a:p>
            <a:pPr indent="-342900" lvl="0" marL="457200" rtl="0" algn="l">
              <a:spcBef>
                <a:spcPts val="0"/>
              </a:spcBef>
              <a:spcAft>
                <a:spcPts val="0"/>
              </a:spcAft>
              <a:buSzPts val="1800"/>
              <a:buChar char="●"/>
            </a:pPr>
            <a:r>
              <a:rPr lang="ru"/>
              <a:t>Creates a </a:t>
            </a:r>
            <a:r>
              <a:rPr lang="ru">
                <a:solidFill>
                  <a:srgbClr val="4A86E8"/>
                </a:solidFill>
              </a:rPr>
              <a:t>UserDetailsService</a:t>
            </a:r>
            <a:r>
              <a:rPr lang="ru"/>
              <a:t> bean with a username of </a:t>
            </a:r>
            <a:r>
              <a:rPr lang="ru">
                <a:solidFill>
                  <a:srgbClr val="4A86E8"/>
                </a:solidFill>
              </a:rPr>
              <a:t>user</a:t>
            </a:r>
            <a:r>
              <a:rPr lang="ru"/>
              <a:t> and a randomly generated password</a:t>
            </a:r>
            <a:endParaRPr/>
          </a:p>
          <a:p>
            <a:pPr indent="-342900" lvl="0" marL="457200" rtl="0" algn="l">
              <a:spcBef>
                <a:spcPts val="0"/>
              </a:spcBef>
              <a:spcAft>
                <a:spcPts val="0"/>
              </a:spcAft>
              <a:buSzPts val="1800"/>
              <a:buChar char="●"/>
            </a:pPr>
            <a:r>
              <a:rPr lang="ru"/>
              <a:t>Protects the password storage with BCrypt</a:t>
            </a:r>
            <a:endParaRPr/>
          </a:p>
          <a:p>
            <a:pPr indent="-342900" lvl="0" marL="457200" rtl="0" algn="l">
              <a:spcBef>
                <a:spcPts val="0"/>
              </a:spcBef>
              <a:spcAft>
                <a:spcPts val="0"/>
              </a:spcAft>
              <a:buSzPts val="1800"/>
              <a:buChar char="●"/>
            </a:pPr>
            <a:r>
              <a:rPr lang="ru"/>
              <a:t>Lets the user log out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Security Auto Configuration - Protection</a:t>
            </a:r>
            <a:endParaRPr/>
          </a:p>
        </p:txBody>
      </p:sp>
      <p:sp>
        <p:nvSpPr>
          <p:cNvPr id="728" name="Google Shape;728;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u="sng">
                <a:solidFill>
                  <a:schemeClr val="hlink"/>
                </a:solidFill>
                <a:hlinkClick r:id="rId3"/>
              </a:rPr>
              <a:t>CSRF attack</a:t>
            </a:r>
            <a:r>
              <a:rPr lang="ru"/>
              <a:t> prevention</a:t>
            </a:r>
            <a:endParaRPr/>
          </a:p>
          <a:p>
            <a:pPr indent="-342900" lvl="0" marL="457200" rtl="0" algn="l">
              <a:spcBef>
                <a:spcPts val="0"/>
              </a:spcBef>
              <a:spcAft>
                <a:spcPts val="0"/>
              </a:spcAft>
              <a:buSzPts val="1800"/>
              <a:buChar char="●"/>
            </a:pPr>
            <a:r>
              <a:rPr lang="ru" u="sng">
                <a:solidFill>
                  <a:schemeClr val="hlink"/>
                </a:solidFill>
                <a:hlinkClick r:id="rId4"/>
              </a:rPr>
              <a:t>Session Fixation</a:t>
            </a:r>
            <a:r>
              <a:rPr lang="ru"/>
              <a:t> protection</a:t>
            </a:r>
            <a:endParaRPr/>
          </a:p>
          <a:p>
            <a:pPr indent="-342900" lvl="0" marL="457200" rtl="0" algn="l">
              <a:spcBef>
                <a:spcPts val="0"/>
              </a:spcBef>
              <a:spcAft>
                <a:spcPts val="0"/>
              </a:spcAft>
              <a:buSzPts val="1800"/>
              <a:buChar char="●"/>
            </a:pPr>
            <a:r>
              <a:rPr lang="ru"/>
              <a:t>Security Header integration</a:t>
            </a:r>
            <a:endParaRPr/>
          </a:p>
          <a:p>
            <a:pPr indent="-317500" lvl="1" marL="914400" rtl="0" algn="l">
              <a:spcBef>
                <a:spcPts val="0"/>
              </a:spcBef>
              <a:spcAft>
                <a:spcPts val="0"/>
              </a:spcAft>
              <a:buSzPts val="1400"/>
              <a:buChar char="○"/>
            </a:pPr>
            <a:r>
              <a:rPr lang="ru" u="sng">
                <a:solidFill>
                  <a:schemeClr val="hlink"/>
                </a:solidFill>
                <a:hlinkClick r:id="rId5"/>
              </a:rPr>
              <a:t>HTTP Strict Transport Security</a:t>
            </a:r>
            <a:r>
              <a:rPr lang="ru"/>
              <a:t> for secure requests</a:t>
            </a:r>
            <a:endParaRPr/>
          </a:p>
          <a:p>
            <a:pPr indent="-317500" lvl="1" marL="914400" rtl="0" algn="l">
              <a:spcBef>
                <a:spcPts val="0"/>
              </a:spcBef>
              <a:spcAft>
                <a:spcPts val="0"/>
              </a:spcAft>
              <a:buSzPts val="1400"/>
              <a:buChar char="○"/>
            </a:pPr>
            <a:r>
              <a:rPr lang="ru" u="sng">
                <a:solidFill>
                  <a:schemeClr val="hlink"/>
                </a:solidFill>
                <a:hlinkClick r:id="rId6"/>
              </a:rPr>
              <a:t>X-Content-Type-Options</a:t>
            </a:r>
            <a:r>
              <a:rPr lang="ru"/>
              <a:t> integration</a:t>
            </a:r>
            <a:endParaRPr/>
          </a:p>
          <a:p>
            <a:pPr indent="-317500" lvl="1" marL="914400" rtl="0" algn="l">
              <a:spcBef>
                <a:spcPts val="0"/>
              </a:spcBef>
              <a:spcAft>
                <a:spcPts val="0"/>
              </a:spcAft>
              <a:buSzPts val="1400"/>
              <a:buChar char="○"/>
            </a:pPr>
            <a:r>
              <a:rPr lang="ru"/>
              <a:t>Cache Control (can be overridden later by your application to allow caching of your static resources)</a:t>
            </a:r>
            <a:endParaRPr/>
          </a:p>
          <a:p>
            <a:pPr indent="-317500" lvl="1" marL="914400" rtl="0" algn="l">
              <a:spcBef>
                <a:spcPts val="0"/>
              </a:spcBef>
              <a:spcAft>
                <a:spcPts val="0"/>
              </a:spcAft>
              <a:buSzPts val="1400"/>
              <a:buChar char="○"/>
            </a:pPr>
            <a:r>
              <a:rPr lang="ru" u="sng">
                <a:solidFill>
                  <a:schemeClr val="hlink"/>
                </a:solidFill>
                <a:hlinkClick r:id="rId7"/>
              </a:rPr>
              <a:t>X-XSS-Protection</a:t>
            </a:r>
            <a:r>
              <a:rPr lang="ru"/>
              <a:t> integration</a:t>
            </a:r>
            <a:endParaRPr/>
          </a:p>
          <a:p>
            <a:pPr indent="-317500" lvl="1" marL="914400" rtl="0" algn="l">
              <a:spcBef>
                <a:spcPts val="0"/>
              </a:spcBef>
              <a:spcAft>
                <a:spcPts val="0"/>
              </a:spcAft>
              <a:buSzPts val="1400"/>
              <a:buChar char="○"/>
            </a:pPr>
            <a:r>
              <a:rPr lang="ru"/>
              <a:t>X-Frame-Options integration to help prevent </a:t>
            </a:r>
            <a:r>
              <a:rPr lang="ru" u="sng">
                <a:solidFill>
                  <a:schemeClr val="hlink"/>
                </a:solidFill>
                <a:hlinkClick r:id="rId8"/>
              </a:rPr>
              <a:t>Clickjacking</a:t>
            </a:r>
            <a:endParaRPr/>
          </a:p>
        </p:txBody>
      </p:sp>
      <p:sp>
        <p:nvSpPr>
          <p:cNvPr id="729" name="Google Shape;729;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Servlet Security: The Big Picture - A Review of </a:t>
            </a:r>
            <a:r>
              <a:rPr lang="ru">
                <a:solidFill>
                  <a:srgbClr val="4A86E8"/>
                </a:solidFill>
              </a:rPr>
              <a:t>Filter</a:t>
            </a:r>
            <a:r>
              <a:rPr lang="ru"/>
              <a:t>s</a:t>
            </a:r>
            <a:endParaRPr/>
          </a:p>
        </p:txBody>
      </p:sp>
      <p:sp>
        <p:nvSpPr>
          <p:cNvPr id="735" name="Google Shape;735;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36" name="Google Shape;736;p105"/>
          <p:cNvPicPr preferRelativeResize="0"/>
          <p:nvPr/>
        </p:nvPicPr>
        <p:blipFill>
          <a:blip r:embed="rId3">
            <a:alphaModFix/>
          </a:blip>
          <a:stretch>
            <a:fillRect/>
          </a:stretch>
        </p:blipFill>
        <p:spPr>
          <a:xfrm>
            <a:off x="3245612" y="1017725"/>
            <a:ext cx="2652779" cy="3820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DelegatingFilterProxy</a:t>
            </a:r>
            <a:endParaRPr/>
          </a:p>
        </p:txBody>
      </p:sp>
      <p:sp>
        <p:nvSpPr>
          <p:cNvPr id="742" name="Google Shape;742;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43" name="Google Shape;743;p106"/>
          <p:cNvPicPr preferRelativeResize="0"/>
          <p:nvPr/>
        </p:nvPicPr>
        <p:blipFill>
          <a:blip r:embed="rId3">
            <a:alphaModFix/>
          </a:blip>
          <a:stretch>
            <a:fillRect/>
          </a:stretch>
        </p:blipFill>
        <p:spPr>
          <a:xfrm>
            <a:off x="3365963" y="1017725"/>
            <a:ext cx="2412083"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FilterChainProxy</a:t>
            </a:r>
            <a:endParaRPr/>
          </a:p>
        </p:txBody>
      </p:sp>
      <p:sp>
        <p:nvSpPr>
          <p:cNvPr id="749" name="Google Shape;749;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50" name="Google Shape;750;p107"/>
          <p:cNvPicPr preferRelativeResize="0"/>
          <p:nvPr/>
        </p:nvPicPr>
        <p:blipFill>
          <a:blip r:embed="rId3">
            <a:alphaModFix/>
          </a:blip>
          <a:stretch>
            <a:fillRect/>
          </a:stretch>
        </p:blipFill>
        <p:spPr>
          <a:xfrm>
            <a:off x="2141475" y="1017725"/>
            <a:ext cx="4861048" cy="3820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SecurityFilterChain</a:t>
            </a:r>
            <a:endParaRPr/>
          </a:p>
        </p:txBody>
      </p:sp>
      <p:sp>
        <p:nvSpPr>
          <p:cNvPr id="756" name="Google Shape;756;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57" name="Google Shape;757;p108"/>
          <p:cNvPicPr preferRelativeResize="0"/>
          <p:nvPr/>
        </p:nvPicPr>
        <p:blipFill>
          <a:blip r:embed="rId3">
            <a:alphaModFix/>
          </a:blip>
          <a:stretch>
            <a:fillRect/>
          </a:stretch>
        </p:blipFill>
        <p:spPr>
          <a:xfrm>
            <a:off x="2027138" y="1017725"/>
            <a:ext cx="5089716" cy="3820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Multiple </a:t>
            </a:r>
            <a:r>
              <a:rPr lang="ru"/>
              <a:t>SecurityFilterChain</a:t>
            </a:r>
            <a:endParaRPr/>
          </a:p>
        </p:txBody>
      </p:sp>
      <p:sp>
        <p:nvSpPr>
          <p:cNvPr id="763" name="Google Shape;763;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64" name="Google Shape;764;p109"/>
          <p:cNvPicPr preferRelativeResize="0"/>
          <p:nvPr/>
        </p:nvPicPr>
        <p:blipFill>
          <a:blip r:embed="rId3">
            <a:alphaModFix/>
          </a:blip>
          <a:stretch>
            <a:fillRect/>
          </a:stretch>
        </p:blipFill>
        <p:spPr>
          <a:xfrm>
            <a:off x="1839050" y="1017725"/>
            <a:ext cx="5465912" cy="3820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Security Filters (more at </a:t>
            </a:r>
            <a:r>
              <a:rPr lang="ru" u="sng">
                <a:solidFill>
                  <a:schemeClr val="hlink"/>
                </a:solidFill>
                <a:hlinkClick r:id="rId3"/>
              </a:rPr>
              <a:t>Filters list</a:t>
            </a:r>
            <a:r>
              <a:rPr lang="ru"/>
              <a:t>)</a:t>
            </a:r>
            <a:endParaRPr/>
          </a:p>
        </p:txBody>
      </p:sp>
      <p:sp>
        <p:nvSpPr>
          <p:cNvPr id="770" name="Google Shape;770;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771" name="Google Shape;771;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HeaderWriterFilter</a:t>
            </a:r>
            <a:endParaRPr/>
          </a:p>
          <a:p>
            <a:pPr indent="-342900" lvl="0" marL="457200" rtl="0" algn="l">
              <a:spcBef>
                <a:spcPts val="0"/>
              </a:spcBef>
              <a:spcAft>
                <a:spcPts val="0"/>
              </a:spcAft>
              <a:buSzPts val="1800"/>
              <a:buChar char="●"/>
            </a:pPr>
            <a:r>
              <a:rPr lang="ru"/>
              <a:t>CorsFilter</a:t>
            </a:r>
            <a:endParaRPr/>
          </a:p>
          <a:p>
            <a:pPr indent="-342900" lvl="0" marL="457200" rtl="0" algn="l">
              <a:spcBef>
                <a:spcPts val="0"/>
              </a:spcBef>
              <a:spcAft>
                <a:spcPts val="0"/>
              </a:spcAft>
              <a:buSzPts val="1800"/>
              <a:buChar char="●"/>
            </a:pPr>
            <a:r>
              <a:rPr lang="ru"/>
              <a:t>CsrfFilter</a:t>
            </a:r>
            <a:endParaRPr/>
          </a:p>
          <a:p>
            <a:pPr indent="-342900" lvl="0" marL="457200" rtl="0" algn="l">
              <a:spcBef>
                <a:spcPts val="0"/>
              </a:spcBef>
              <a:spcAft>
                <a:spcPts val="0"/>
              </a:spcAft>
              <a:buSzPts val="1800"/>
              <a:buChar char="●"/>
            </a:pPr>
            <a:r>
              <a:rPr lang="ru"/>
              <a:t>LogoutFilter</a:t>
            </a:r>
            <a:endParaRPr/>
          </a:p>
          <a:p>
            <a:pPr indent="-342900" lvl="0" marL="457200" rtl="0" algn="l">
              <a:spcBef>
                <a:spcPts val="0"/>
              </a:spcBef>
              <a:spcAft>
                <a:spcPts val="0"/>
              </a:spcAft>
              <a:buSzPts val="1800"/>
              <a:buChar char="●"/>
            </a:pPr>
            <a:r>
              <a:rPr lang="ru"/>
              <a:t>OAuth2LoginAuthenticationFilter</a:t>
            </a:r>
            <a:endParaRPr/>
          </a:p>
          <a:p>
            <a:pPr indent="-342900" lvl="0" marL="457200" rtl="0" algn="l">
              <a:spcBef>
                <a:spcPts val="0"/>
              </a:spcBef>
              <a:spcAft>
                <a:spcPts val="0"/>
              </a:spcAft>
              <a:buSzPts val="1800"/>
              <a:buChar char="●"/>
            </a:pPr>
            <a:r>
              <a:rPr lang="ru"/>
              <a:t>UsernamePasswordAuthenticationFilter</a:t>
            </a:r>
            <a:endParaRPr/>
          </a:p>
          <a:p>
            <a:pPr indent="-342900" lvl="0" marL="457200" rtl="0" algn="l">
              <a:spcBef>
                <a:spcPts val="0"/>
              </a:spcBef>
              <a:spcAft>
                <a:spcPts val="0"/>
              </a:spcAft>
              <a:buSzPts val="1800"/>
              <a:buChar char="●"/>
            </a:pPr>
            <a:r>
              <a:rPr lang="ru"/>
              <a:t>DefaultLoginPageGeneratingFilter</a:t>
            </a:r>
            <a:endParaRPr/>
          </a:p>
          <a:p>
            <a:pPr indent="-342900" lvl="0" marL="457200" rtl="0" algn="l">
              <a:spcBef>
                <a:spcPts val="0"/>
              </a:spcBef>
              <a:spcAft>
                <a:spcPts val="0"/>
              </a:spcAft>
              <a:buSzPts val="1800"/>
              <a:buChar char="●"/>
            </a:pPr>
            <a:r>
              <a:rPr lang="ru"/>
              <a:t>DefaultLogoutPageGeneratingFilter</a:t>
            </a:r>
            <a:endParaRPr/>
          </a:p>
          <a:p>
            <a:pPr indent="-342900" lvl="0" marL="457200" rtl="0" algn="l">
              <a:spcBef>
                <a:spcPts val="0"/>
              </a:spcBef>
              <a:spcAft>
                <a:spcPts val="0"/>
              </a:spcAft>
              <a:buSzPts val="1800"/>
              <a:buChar char="●"/>
            </a:pPr>
            <a:r>
              <a:rPr lang="ru"/>
              <a:t>BearerTokenAuthenticationFilter</a:t>
            </a:r>
            <a:endParaRPr/>
          </a:p>
          <a:p>
            <a:pPr indent="-342900" lvl="0" marL="457200" rtl="0" algn="l">
              <a:spcBef>
                <a:spcPts val="0"/>
              </a:spcBef>
              <a:spcAft>
                <a:spcPts val="0"/>
              </a:spcAft>
              <a:buSzPts val="1800"/>
              <a:buChar char="●"/>
            </a:pPr>
            <a:r>
              <a:rPr lang="ru"/>
              <a:t>BasicAuthenticationFilter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Handling Security Exceptions</a:t>
            </a:r>
            <a:endParaRPr/>
          </a:p>
        </p:txBody>
      </p:sp>
      <p:sp>
        <p:nvSpPr>
          <p:cNvPr id="777" name="Google Shape;777;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78" name="Google Shape;778;p111"/>
          <p:cNvPicPr preferRelativeResize="0"/>
          <p:nvPr/>
        </p:nvPicPr>
        <p:blipFill>
          <a:blip r:embed="rId3">
            <a:alphaModFix/>
          </a:blip>
          <a:stretch>
            <a:fillRect/>
          </a:stretch>
        </p:blipFill>
        <p:spPr>
          <a:xfrm>
            <a:off x="2358213" y="1017725"/>
            <a:ext cx="4427579"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